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73" r:id="rId4"/>
    <p:sldId id="262" r:id="rId5"/>
    <p:sldId id="268" r:id="rId6"/>
    <p:sldId id="267" r:id="rId7"/>
    <p:sldId id="289" r:id="rId8"/>
    <p:sldId id="290" r:id="rId9"/>
    <p:sldId id="266" r:id="rId10"/>
    <p:sldId id="274" r:id="rId11"/>
    <p:sldId id="275" r:id="rId12"/>
    <p:sldId id="276" r:id="rId13"/>
    <p:sldId id="280" r:id="rId14"/>
    <p:sldId id="291" r:id="rId15"/>
    <p:sldId id="279" r:id="rId16"/>
    <p:sldId id="281" r:id="rId17"/>
    <p:sldId id="277" r:id="rId18"/>
    <p:sldId id="282" r:id="rId19"/>
    <p:sldId id="283" r:id="rId20"/>
    <p:sldId id="284" r:id="rId2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92D"/>
    <a:srgbClr val="CC6600"/>
    <a:srgbClr val="F7ADA7"/>
    <a:srgbClr val="FF3300"/>
    <a:srgbClr val="DDDDDD"/>
    <a:srgbClr val="EAB4E2"/>
    <a:srgbClr val="F2F6A8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B860C-A2C8-4689-AE6F-395B56979B6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A2495-51BB-4451-9E37-FD16A3BEFAD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1E5C2-A6AE-4702-99DE-20E09F96BAF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1F7E1-114B-4EF3-A972-C7D15BE54A6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0840C-BA11-44CF-BC14-6FE46A27DFE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160229-22CD-43BE-928B-3D436DD4F55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5E7DC-E4A6-4815-856F-EF817C55EC4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B2484-B4A2-48E4-BEF2-6932D885293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6A4F6-10F0-4DC4-9996-71FA5A7F008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6F5D8-3403-493F-9D66-07EC16AF38C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EFA383-C796-405E-ABEE-1305254A991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A9B07B-D880-4958-8560-725AF114E31E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B7CDC5"/>
          </a:solidFill>
          <a:ln>
            <a:solidFill>
              <a:schemeClr val="hlink"/>
            </a:solidFill>
          </a:ln>
        </p:spPr>
        <p:txBody>
          <a:bodyPr/>
          <a:lstStyle/>
          <a:p>
            <a:r>
              <a:rPr lang="es-ES"/>
              <a:t>Importancia del Hemo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1">
                <a:solidFill>
                  <a:schemeClr val="accent2"/>
                </a:solidFill>
              </a:rPr>
              <a:t>CITOCROMOS</a:t>
            </a:r>
            <a:r>
              <a:rPr lang="es-ES"/>
              <a:t>: Sistemas de transporte de electrones</a:t>
            </a:r>
          </a:p>
          <a:p>
            <a:pPr>
              <a:buFontTx/>
              <a:buNone/>
            </a:pPr>
            <a:endParaRPr lang="es-ES"/>
          </a:p>
          <a:p>
            <a:r>
              <a:rPr lang="es-ES" b="1">
                <a:solidFill>
                  <a:schemeClr val="accent2"/>
                </a:solidFill>
              </a:rPr>
              <a:t>MIOGLOBINA</a:t>
            </a:r>
            <a:r>
              <a:rPr lang="es-ES"/>
              <a:t>: Reserva de oxígeno en músculo esquelético y cardíaco</a:t>
            </a:r>
          </a:p>
          <a:p>
            <a:pPr>
              <a:buFontTx/>
              <a:buNone/>
            </a:pPr>
            <a:endParaRPr lang="es-ES"/>
          </a:p>
          <a:p>
            <a:r>
              <a:rPr lang="es-ES" b="1">
                <a:solidFill>
                  <a:schemeClr val="accent2"/>
                </a:solidFill>
              </a:rPr>
              <a:t>HEMOGLOBINA</a:t>
            </a:r>
            <a:r>
              <a:rPr lang="es-ES"/>
              <a:t>: Transporte de Oxígeno a los tejidos.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folHlink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4000"/>
              <a:t>DEGRADACION DE HEMOGLOBINA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r>
              <a:rPr lang="es-ES" sz="2800" b="1"/>
              <a:t>Tiene lugar en células del SRE: Hígado, bazo y médula ósea.</a:t>
            </a:r>
          </a:p>
          <a:p>
            <a:pPr>
              <a:buFontTx/>
              <a:buNone/>
            </a:pPr>
            <a:endParaRPr lang="es-ES" sz="2800" b="1"/>
          </a:p>
          <a:p>
            <a:r>
              <a:rPr lang="es-ES" sz="2800" b="1"/>
              <a:t>Se transporta al hígado unida a haptoglobina</a:t>
            </a:r>
          </a:p>
          <a:p>
            <a:endParaRPr lang="es-ES" sz="2800" b="1"/>
          </a:p>
          <a:p>
            <a:r>
              <a:rPr lang="es-ES" sz="2800" b="1"/>
              <a:t>La globina se degrada a aminoácidos.</a:t>
            </a:r>
          </a:p>
          <a:p>
            <a:pPr>
              <a:buFontTx/>
              <a:buNone/>
            </a:pPr>
            <a:endParaRPr lang="es-ES" sz="2800" b="1"/>
          </a:p>
          <a:p>
            <a:r>
              <a:rPr lang="es-ES" sz="2800" b="1"/>
              <a:t>El Hemo se convierte en pigmentos biliares: Bilirrubina y Biliverdina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nimBg="1"/>
      <p:bldP spid="4608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Text Box 5" descr="20%"/>
          <p:cNvSpPr txBox="1">
            <a:spLocks noChangeArrowheads="1"/>
          </p:cNvSpPr>
          <p:nvPr/>
        </p:nvSpPr>
        <p:spPr bwMode="auto">
          <a:xfrm>
            <a:off x="684213" y="3357563"/>
            <a:ext cx="1439862" cy="588962"/>
          </a:xfrm>
          <a:prstGeom prst="rect">
            <a:avLst/>
          </a:prstGeom>
          <a:pattFill prst="pct20">
            <a:fgClr>
              <a:srgbClr val="F7ADA7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/>
              <a:t>HEMO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3059113" y="1916113"/>
            <a:ext cx="1009650" cy="528637"/>
          </a:xfrm>
          <a:prstGeom prst="rect">
            <a:avLst/>
          </a:prstGeom>
          <a:solidFill>
            <a:srgbClr val="F2F6A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/>
              <a:t>Fe</a:t>
            </a:r>
            <a:r>
              <a:rPr lang="es-ES" sz="2800" baseline="30000"/>
              <a:t>3+</a:t>
            </a:r>
            <a:endParaRPr lang="es-ES" sz="2800"/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2411413" y="4941888"/>
            <a:ext cx="3313112" cy="528637"/>
          </a:xfrm>
          <a:prstGeom prst="rect">
            <a:avLst/>
          </a:prstGeom>
          <a:solidFill>
            <a:srgbClr val="F2F6A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/>
              <a:t>Protoporfirina III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4643438" y="1125538"/>
            <a:ext cx="1728787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Reciclado</a:t>
            </a: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4643438" y="2852738"/>
            <a:ext cx="2160587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Almacenado</a:t>
            </a: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7704138" y="2852738"/>
            <a:ext cx="1439862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</a:rPr>
              <a:t>Ferritina</a:t>
            </a:r>
          </a:p>
        </p:txBody>
      </p:sp>
      <p:sp>
        <p:nvSpPr>
          <p:cNvPr id="47115" name="Text Box 11"/>
          <p:cNvSpPr txBox="1">
            <a:spLocks noChangeArrowheads="1"/>
          </p:cNvSpPr>
          <p:nvPr/>
        </p:nvSpPr>
        <p:spPr bwMode="auto">
          <a:xfrm>
            <a:off x="6659563" y="5516563"/>
            <a:ext cx="2160587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</a:rPr>
              <a:t>Estercobilina</a:t>
            </a:r>
          </a:p>
          <a:p>
            <a:pPr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</a:rPr>
              <a:t>Urobilina</a:t>
            </a: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6372225" y="4005263"/>
            <a:ext cx="172878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</a:rPr>
              <a:t>Bilirrubina</a:t>
            </a:r>
          </a:p>
        </p:txBody>
      </p:sp>
      <p:pic>
        <p:nvPicPr>
          <p:cNvPr id="47118" name="Picture 14" descr="ARRWC0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844361">
            <a:off x="2117725" y="3933825"/>
            <a:ext cx="1366838" cy="681038"/>
          </a:xfrm>
          <a:prstGeom prst="rect">
            <a:avLst/>
          </a:prstGeom>
          <a:noFill/>
        </p:spPr>
      </p:pic>
      <p:pic>
        <p:nvPicPr>
          <p:cNvPr id="47119" name="Picture 15" descr="ARRWC0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3012480">
            <a:off x="2124075" y="2708275"/>
            <a:ext cx="1366838" cy="681038"/>
          </a:xfrm>
          <a:prstGeom prst="rect">
            <a:avLst/>
          </a:prstGeom>
          <a:noFill/>
        </p:spPr>
      </p:pic>
      <p:sp>
        <p:nvSpPr>
          <p:cNvPr id="47120" name="Line 16"/>
          <p:cNvSpPr>
            <a:spLocks noChangeShapeType="1"/>
          </p:cNvSpPr>
          <p:nvPr/>
        </p:nvSpPr>
        <p:spPr bwMode="auto">
          <a:xfrm flipV="1">
            <a:off x="4211638" y="1628775"/>
            <a:ext cx="792162" cy="431800"/>
          </a:xfrm>
          <a:prstGeom prst="line">
            <a:avLst/>
          </a:prstGeom>
          <a:noFill/>
          <a:ln w="69850" cmpd="dbl">
            <a:solidFill>
              <a:srgbClr val="FF3300"/>
            </a:solidFill>
            <a:round/>
            <a:headEnd/>
            <a:tailEnd type="triangle" w="med" len="sm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47121" name="Line 17"/>
          <p:cNvSpPr>
            <a:spLocks noChangeShapeType="1"/>
          </p:cNvSpPr>
          <p:nvPr/>
        </p:nvSpPr>
        <p:spPr bwMode="auto">
          <a:xfrm rot="3551417" flipV="1">
            <a:off x="4247356" y="2313782"/>
            <a:ext cx="792163" cy="431800"/>
          </a:xfrm>
          <a:prstGeom prst="line">
            <a:avLst/>
          </a:prstGeom>
          <a:noFill/>
          <a:ln w="69850" cmpd="dbl">
            <a:solidFill>
              <a:srgbClr val="FF3300"/>
            </a:solidFill>
            <a:round/>
            <a:headEnd/>
            <a:tailEnd type="triangle" w="med" len="sm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47122" name="Line 18"/>
          <p:cNvSpPr>
            <a:spLocks noChangeShapeType="1"/>
          </p:cNvSpPr>
          <p:nvPr/>
        </p:nvSpPr>
        <p:spPr bwMode="auto">
          <a:xfrm>
            <a:off x="6948488" y="3068638"/>
            <a:ext cx="503237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47123" name="Line 19"/>
          <p:cNvSpPr>
            <a:spLocks noChangeShapeType="1"/>
          </p:cNvSpPr>
          <p:nvPr/>
        </p:nvSpPr>
        <p:spPr bwMode="auto">
          <a:xfrm flipV="1">
            <a:off x="5795963" y="4581525"/>
            <a:ext cx="792162" cy="431800"/>
          </a:xfrm>
          <a:prstGeom prst="line">
            <a:avLst/>
          </a:prstGeom>
          <a:noFill/>
          <a:ln w="69850" cmpd="dbl">
            <a:solidFill>
              <a:srgbClr val="FF3300"/>
            </a:solidFill>
            <a:round/>
            <a:headEnd/>
            <a:tailEnd type="triangle" w="med" len="sm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47124" name="Line 20"/>
          <p:cNvSpPr>
            <a:spLocks noChangeShapeType="1"/>
          </p:cNvSpPr>
          <p:nvPr/>
        </p:nvSpPr>
        <p:spPr bwMode="auto">
          <a:xfrm rot="3551417" flipV="1">
            <a:off x="5831681" y="5409407"/>
            <a:ext cx="792163" cy="431800"/>
          </a:xfrm>
          <a:prstGeom prst="line">
            <a:avLst/>
          </a:prstGeom>
          <a:noFill/>
          <a:ln w="69850" cmpd="dbl">
            <a:solidFill>
              <a:srgbClr val="FF3300"/>
            </a:solidFill>
            <a:round/>
            <a:headEnd/>
            <a:tailEnd type="triangle" w="med" len="sm"/>
          </a:ln>
          <a:effectLst/>
        </p:spPr>
        <p:txBody>
          <a:bodyPr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 animBg="1"/>
      <p:bldP spid="47110" grpId="0" animBg="1"/>
      <p:bldP spid="47111" grpId="0" animBg="1"/>
      <p:bldP spid="47112" grpId="0" animBg="1"/>
      <p:bldP spid="47113" grpId="0" animBg="1"/>
      <p:bldP spid="47114" grpId="0" animBg="1"/>
      <p:bldP spid="47120" grpId="0" animBg="1"/>
      <p:bldP spid="47121" grpId="0" animBg="1"/>
      <p:bldP spid="471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DEGRADACION DEL HEMO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>
                <a:solidFill>
                  <a:schemeClr val="accent2"/>
                </a:solidFill>
              </a:rPr>
              <a:t>ETAPA DEL SRE</a:t>
            </a:r>
            <a:r>
              <a:rPr lang="es-ES" sz="2800"/>
              <a:t>: Hb     Bilirrubina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800"/>
          </a:p>
          <a:p>
            <a:pPr>
              <a:lnSpc>
                <a:spcPct val="90000"/>
              </a:lnSpc>
              <a:buFontTx/>
              <a:buNone/>
            </a:pPr>
            <a:endParaRPr lang="es-ES" sz="2800"/>
          </a:p>
          <a:p>
            <a:pPr>
              <a:lnSpc>
                <a:spcPct val="90000"/>
              </a:lnSpc>
            </a:pPr>
            <a:r>
              <a:rPr lang="es-ES" sz="2800">
                <a:solidFill>
                  <a:schemeClr val="accent2"/>
                </a:solidFill>
              </a:rPr>
              <a:t>ETAPA HEPATICA</a:t>
            </a:r>
            <a:r>
              <a:rPr lang="es-ES" sz="2800"/>
              <a:t>:  Conjugación de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/>
              <a:t>                                      Bilirrubina</a:t>
            </a:r>
          </a:p>
          <a:p>
            <a:pPr>
              <a:lnSpc>
                <a:spcPct val="90000"/>
              </a:lnSpc>
            </a:pPr>
            <a:endParaRPr lang="es-ES" sz="2800"/>
          </a:p>
          <a:p>
            <a:pPr>
              <a:lnSpc>
                <a:spcPct val="90000"/>
              </a:lnSpc>
            </a:pPr>
            <a:r>
              <a:rPr lang="es-ES" sz="2800">
                <a:solidFill>
                  <a:schemeClr val="accent2"/>
                </a:solidFill>
              </a:rPr>
              <a:t>ETAPA INTESTINAL</a:t>
            </a:r>
            <a:r>
              <a:rPr lang="es-ES" sz="2800"/>
              <a:t>: Reducción de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/>
              <a:t>                                  bilirrubina y producción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/>
              <a:t>                                 de estercobilinógeno</a:t>
            </a:r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4427538" y="1844675"/>
            <a:ext cx="360362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nimBg="1"/>
      <p:bldP spid="4813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ETAPA EN EL  SRE</a:t>
            </a:r>
          </a:p>
        </p:txBody>
      </p:sp>
      <p:pic>
        <p:nvPicPr>
          <p:cNvPr id="52228" name="Picture 4" descr="DEGRADACION DEL HEM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lum contrast="26000"/>
          </a:blip>
          <a:srcRect t="5219" b="65649"/>
          <a:stretch>
            <a:fillRect/>
          </a:stretch>
        </p:blipFill>
        <p:spPr>
          <a:xfrm>
            <a:off x="539750" y="1700213"/>
            <a:ext cx="7667625" cy="4338637"/>
          </a:xfrm>
          <a:noFill/>
          <a:ln/>
        </p:spPr>
      </p:pic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4211638" y="3500438"/>
            <a:ext cx="2016125" cy="36671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Hemooxigenasa</a:t>
            </a:r>
          </a:p>
        </p:txBody>
      </p:sp>
      <p:sp>
        <p:nvSpPr>
          <p:cNvPr id="52234" name="Text Box 10" descr="Tablero de damas pequeño"/>
          <p:cNvSpPr txBox="1">
            <a:spLocks noChangeArrowheads="1"/>
          </p:cNvSpPr>
          <p:nvPr/>
        </p:nvSpPr>
        <p:spPr bwMode="auto">
          <a:xfrm>
            <a:off x="3563938" y="5661025"/>
            <a:ext cx="1511300" cy="396875"/>
          </a:xfrm>
          <a:prstGeom prst="rect">
            <a:avLst/>
          </a:prstGeom>
          <a:pattFill prst="smCheck">
            <a:fgClr>
              <a:srgbClr val="F7ADA7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Biliverdina</a:t>
            </a:r>
          </a:p>
        </p:txBody>
      </p:sp>
      <p:sp>
        <p:nvSpPr>
          <p:cNvPr id="52239" name="Text Box 15" descr="Tablero de damas pequeño"/>
          <p:cNvSpPr txBox="1">
            <a:spLocks noChangeArrowheads="1"/>
          </p:cNvSpPr>
          <p:nvPr/>
        </p:nvSpPr>
        <p:spPr bwMode="auto">
          <a:xfrm>
            <a:off x="3779838" y="2708275"/>
            <a:ext cx="935037" cy="396875"/>
          </a:xfrm>
          <a:prstGeom prst="rect">
            <a:avLst/>
          </a:prstGeom>
          <a:pattFill prst="smCheck">
            <a:fgClr>
              <a:srgbClr val="F7ADA7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/>
              <a:t>Hemo</a:t>
            </a:r>
          </a:p>
        </p:txBody>
      </p:sp>
      <p:sp>
        <p:nvSpPr>
          <p:cNvPr id="52240" name="Text Box 16"/>
          <p:cNvSpPr txBox="1">
            <a:spLocks noChangeArrowheads="1"/>
          </p:cNvSpPr>
          <p:nvPr/>
        </p:nvSpPr>
        <p:spPr bwMode="auto">
          <a:xfrm>
            <a:off x="4500563" y="2276475"/>
            <a:ext cx="1150937" cy="366713"/>
          </a:xfrm>
          <a:prstGeom prst="rect">
            <a:avLst/>
          </a:prstGeom>
          <a:solidFill>
            <a:srgbClr val="F2F6A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Globina</a:t>
            </a:r>
          </a:p>
        </p:txBody>
      </p:sp>
      <p:sp>
        <p:nvSpPr>
          <p:cNvPr id="52241" name="Text Box 17"/>
          <p:cNvSpPr txBox="1">
            <a:spLocks noChangeArrowheads="1"/>
          </p:cNvSpPr>
          <p:nvPr/>
        </p:nvSpPr>
        <p:spPr bwMode="auto">
          <a:xfrm>
            <a:off x="6443663" y="2349500"/>
            <a:ext cx="1657350" cy="889000"/>
          </a:xfrm>
          <a:prstGeom prst="rect">
            <a:avLst/>
          </a:prstGeom>
          <a:solidFill>
            <a:srgbClr val="F2F6A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45000"/>
              </a:lnSpc>
              <a:spcBef>
                <a:spcPct val="50000"/>
              </a:spcBef>
            </a:pPr>
            <a:r>
              <a:rPr lang="es-ES"/>
              <a:t>Aminoácidos (reutilizados)</a:t>
            </a:r>
          </a:p>
        </p:txBody>
      </p:sp>
      <p:sp>
        <p:nvSpPr>
          <p:cNvPr id="52242" name="Text Box 18" descr="Tablero de damas pequeño"/>
          <p:cNvSpPr txBox="1">
            <a:spLocks noChangeArrowheads="1"/>
          </p:cNvSpPr>
          <p:nvPr/>
        </p:nvSpPr>
        <p:spPr bwMode="auto">
          <a:xfrm>
            <a:off x="3492500" y="1700213"/>
            <a:ext cx="1800225" cy="396875"/>
          </a:xfrm>
          <a:prstGeom prst="rect">
            <a:avLst/>
          </a:prstGeom>
          <a:pattFill prst="smCheck">
            <a:fgClr>
              <a:srgbClr val="F7ADA7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Hemoglobina</a:t>
            </a:r>
          </a:p>
        </p:txBody>
      </p:sp>
      <p:sp>
        <p:nvSpPr>
          <p:cNvPr id="52243" name="Text Box 19"/>
          <p:cNvSpPr txBox="1">
            <a:spLocks noChangeArrowheads="1"/>
          </p:cNvSpPr>
          <p:nvPr/>
        </p:nvSpPr>
        <p:spPr bwMode="auto">
          <a:xfrm>
            <a:off x="971550" y="2565400"/>
            <a:ext cx="1871663" cy="641350"/>
          </a:xfrm>
          <a:prstGeom prst="rect">
            <a:avLst/>
          </a:prstGeom>
          <a:solidFill>
            <a:srgbClr val="F2F6A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Otras hemoproteínas</a:t>
            </a:r>
          </a:p>
        </p:txBody>
      </p:sp>
      <p:sp>
        <p:nvSpPr>
          <p:cNvPr id="52244" name="Text Box 20"/>
          <p:cNvSpPr txBox="1">
            <a:spLocks noChangeArrowheads="1"/>
          </p:cNvSpPr>
          <p:nvPr/>
        </p:nvSpPr>
        <p:spPr bwMode="auto">
          <a:xfrm>
            <a:off x="6084888" y="3933825"/>
            <a:ext cx="1582737" cy="366713"/>
          </a:xfrm>
          <a:prstGeom prst="rect">
            <a:avLst/>
          </a:prstGeom>
          <a:solidFill>
            <a:srgbClr val="F2F6A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Reutilizados</a:t>
            </a:r>
          </a:p>
        </p:txBody>
      </p:sp>
      <p:sp>
        <p:nvSpPr>
          <p:cNvPr id="52245" name="Line 21"/>
          <p:cNvSpPr>
            <a:spLocks noChangeShapeType="1"/>
          </p:cNvSpPr>
          <p:nvPr/>
        </p:nvSpPr>
        <p:spPr bwMode="auto">
          <a:xfrm>
            <a:off x="5076825" y="5949950"/>
            <a:ext cx="9350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52246" name="Text Box 22" descr="Tablero de damas pequeño"/>
          <p:cNvSpPr txBox="1">
            <a:spLocks noChangeArrowheads="1"/>
          </p:cNvSpPr>
          <p:nvPr/>
        </p:nvSpPr>
        <p:spPr bwMode="auto">
          <a:xfrm>
            <a:off x="6300788" y="5734050"/>
            <a:ext cx="1871662" cy="396875"/>
          </a:xfrm>
          <a:prstGeom prst="rect">
            <a:avLst/>
          </a:prstGeom>
          <a:pattFill prst="smCheck">
            <a:fgClr>
              <a:srgbClr val="F7ADA7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BILIRRUBINA</a:t>
            </a:r>
          </a:p>
        </p:txBody>
      </p:sp>
      <p:sp>
        <p:nvSpPr>
          <p:cNvPr id="52247" name="Oval 23"/>
          <p:cNvSpPr>
            <a:spLocks noChangeArrowheads="1"/>
          </p:cNvSpPr>
          <p:nvPr/>
        </p:nvSpPr>
        <p:spPr bwMode="auto">
          <a:xfrm>
            <a:off x="3563938" y="6092825"/>
            <a:ext cx="1512887" cy="5492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/>
              <a:t>NADPH + H</a:t>
            </a:r>
            <a:r>
              <a:rPr lang="es-ES_tradnl" b="1" baseline="30000"/>
              <a:t>+</a:t>
            </a:r>
            <a:endParaRPr lang="es-ES" b="1" baseline="30000"/>
          </a:p>
        </p:txBody>
      </p:sp>
      <p:sp>
        <p:nvSpPr>
          <p:cNvPr id="52248" name="Oval 24"/>
          <p:cNvSpPr>
            <a:spLocks noChangeArrowheads="1"/>
          </p:cNvSpPr>
          <p:nvPr/>
        </p:nvSpPr>
        <p:spPr bwMode="auto">
          <a:xfrm>
            <a:off x="5724525" y="6192838"/>
            <a:ext cx="936625" cy="5492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/>
              <a:t>NADP</a:t>
            </a:r>
            <a:r>
              <a:rPr lang="es-ES_tradnl" b="1" baseline="30000"/>
              <a:t>+</a:t>
            </a:r>
            <a:endParaRPr lang="es-ES" b="1" baseline="30000"/>
          </a:p>
        </p:txBody>
      </p:sp>
      <p:sp>
        <p:nvSpPr>
          <p:cNvPr id="52249" name="AutoShape 25"/>
          <p:cNvSpPr>
            <a:spLocks noChangeArrowheads="1"/>
          </p:cNvSpPr>
          <p:nvPr/>
        </p:nvSpPr>
        <p:spPr bwMode="auto">
          <a:xfrm>
            <a:off x="5219700" y="5949950"/>
            <a:ext cx="504825" cy="287338"/>
          </a:xfrm>
          <a:prstGeom prst="curvedDownArrow">
            <a:avLst>
              <a:gd name="adj1" fmla="val 35138"/>
              <a:gd name="adj2" fmla="val 70276"/>
              <a:gd name="adj3" fmla="val 33333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nimBg="1"/>
      <p:bldP spid="52233" grpId="0" animBg="1"/>
      <p:bldP spid="52234" grpId="0" animBg="1"/>
      <p:bldP spid="52239" grpId="0" animBg="1"/>
      <p:bldP spid="52240" grpId="0" animBg="1"/>
      <p:bldP spid="52241" grpId="0" animBg="1"/>
      <p:bldP spid="52242" grpId="0" animBg="1"/>
      <p:bldP spid="52243" grpId="0" animBg="1"/>
      <p:bldP spid="52244" grpId="0" animBg="1"/>
      <p:bldP spid="522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066800"/>
          </a:xfrm>
          <a:gradFill rotWithShape="0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ETAPA HEPATICA</a:t>
            </a:r>
            <a:br>
              <a:rPr lang="es-ES" sz="3200" b="1"/>
            </a:br>
            <a:r>
              <a:rPr lang="es-ES" sz="3200" b="1"/>
              <a:t>Reacción de Conjugación de Bilirrubina</a:t>
            </a:r>
          </a:p>
        </p:txBody>
      </p:sp>
      <p:pic>
        <p:nvPicPr>
          <p:cNvPr id="97283" name="Picture 3" descr="DEGRADACION DEL HEM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t="70772" b="4146"/>
          <a:stretch>
            <a:fillRect/>
          </a:stretch>
        </p:blipFill>
        <p:spPr>
          <a:xfrm>
            <a:off x="900113" y="2986088"/>
            <a:ext cx="6696075" cy="3322637"/>
          </a:xfrm>
          <a:noFill/>
          <a:ln/>
        </p:spPr>
      </p:pic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4211638" y="2420938"/>
            <a:ext cx="3024187" cy="366712"/>
          </a:xfrm>
          <a:prstGeom prst="rect">
            <a:avLst/>
          </a:prstGeom>
          <a:solidFill>
            <a:srgbClr val="F2F6A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i="1"/>
              <a:t>UDP-Glucuronil transferasa</a:t>
            </a:r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2916238" y="1628775"/>
            <a:ext cx="2376487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BILIRRUBINA</a:t>
            </a:r>
          </a:p>
        </p:txBody>
      </p:sp>
      <p:sp>
        <p:nvSpPr>
          <p:cNvPr id="97286" name="Text Box 6" descr="25%"/>
          <p:cNvSpPr txBox="1">
            <a:spLocks noChangeArrowheads="1"/>
          </p:cNvSpPr>
          <p:nvPr/>
        </p:nvSpPr>
        <p:spPr bwMode="auto">
          <a:xfrm>
            <a:off x="971550" y="2060575"/>
            <a:ext cx="1655763" cy="650875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2 UDP-Glucurónico</a:t>
            </a:r>
          </a:p>
        </p:txBody>
      </p:sp>
      <p:pic>
        <p:nvPicPr>
          <p:cNvPr id="97287" name="Picture 7" descr="AD0018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335599">
            <a:off x="3635375" y="2205038"/>
            <a:ext cx="704850" cy="825500"/>
          </a:xfrm>
          <a:prstGeom prst="rect">
            <a:avLst/>
          </a:prstGeom>
          <a:noFill/>
        </p:spPr>
      </p:pic>
      <p:pic>
        <p:nvPicPr>
          <p:cNvPr id="97288" name="Picture 8" descr="ARROW_4"/>
          <p:cNvPicPr>
            <a:picLocks noChangeAspect="1" noChangeArrowheads="1"/>
          </p:cNvPicPr>
          <p:nvPr/>
        </p:nvPicPr>
        <p:blipFill>
          <a:blip r:embed="rId4">
            <a:lum bright="50000"/>
          </a:blip>
          <a:srcRect/>
          <a:stretch>
            <a:fillRect/>
          </a:stretch>
        </p:blipFill>
        <p:spPr bwMode="auto">
          <a:xfrm rot="11905845">
            <a:off x="2649538" y="2382838"/>
            <a:ext cx="1223962" cy="492125"/>
          </a:xfrm>
          <a:prstGeom prst="rect">
            <a:avLst/>
          </a:prstGeom>
          <a:noFill/>
        </p:spPr>
      </p:pic>
      <p:sp>
        <p:nvSpPr>
          <p:cNvPr id="97289" name="Text Box 9" descr="Onda"/>
          <p:cNvSpPr txBox="1">
            <a:spLocks noChangeArrowheads="1"/>
          </p:cNvSpPr>
          <p:nvPr/>
        </p:nvSpPr>
        <p:spPr bwMode="auto">
          <a:xfrm>
            <a:off x="971550" y="6308725"/>
            <a:ext cx="6624638" cy="466725"/>
          </a:xfrm>
          <a:prstGeom prst="rect">
            <a:avLst/>
          </a:prstGeom>
          <a:pattFill prst="wave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DIGLUCURONIDO DE BILIRRUBINA</a:t>
            </a:r>
          </a:p>
        </p:txBody>
      </p:sp>
      <p:sp>
        <p:nvSpPr>
          <p:cNvPr id="97290" name="Rectangle 10"/>
          <p:cNvSpPr>
            <a:spLocks noChangeArrowheads="1"/>
          </p:cNvSpPr>
          <p:nvPr/>
        </p:nvSpPr>
        <p:spPr bwMode="auto">
          <a:xfrm>
            <a:off x="3419475" y="4437063"/>
            <a:ext cx="1223963" cy="1079500"/>
          </a:xfrm>
          <a:prstGeom prst="rect">
            <a:avLst/>
          </a:prstGeom>
          <a:solidFill>
            <a:schemeClr val="bg1">
              <a:alpha val="27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97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97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7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7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 animBg="1"/>
      <p:bldP spid="97284" grpId="0" animBg="1"/>
      <p:bldP spid="97285" grpId="0" animBg="1"/>
      <p:bldP spid="97286" grpId="0" animBg="1"/>
      <p:bldP spid="97289" grpId="0" animBg="1"/>
      <p:bldP spid="972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/>
              <a:t>ETAPA INTESTINAL</a:t>
            </a:r>
          </a:p>
        </p:txBody>
      </p:sp>
      <p:pic>
        <p:nvPicPr>
          <p:cNvPr id="51218" name="Picture 18" descr="AR100037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 rot="10800000" flipH="1">
            <a:off x="2411413" y="4689475"/>
            <a:ext cx="1081087" cy="509588"/>
          </a:xfrm>
          <a:noFill/>
          <a:ln/>
        </p:spPr>
      </p:pic>
      <p:sp>
        <p:nvSpPr>
          <p:cNvPr id="51208" name="Text Box 8" descr="25%"/>
          <p:cNvSpPr txBox="1">
            <a:spLocks noChangeArrowheads="1"/>
          </p:cNvSpPr>
          <p:nvPr/>
        </p:nvSpPr>
        <p:spPr bwMode="auto">
          <a:xfrm>
            <a:off x="900113" y="2349500"/>
            <a:ext cx="2735262" cy="83185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</a:rPr>
              <a:t>Diglucurónido de Bilirrubina</a:t>
            </a:r>
          </a:p>
        </p:txBody>
      </p:sp>
      <p:sp>
        <p:nvSpPr>
          <p:cNvPr id="51209" name="Text Box 9" descr="25%"/>
          <p:cNvSpPr txBox="1">
            <a:spLocks noChangeArrowheads="1"/>
          </p:cNvSpPr>
          <p:nvPr/>
        </p:nvSpPr>
        <p:spPr bwMode="auto">
          <a:xfrm>
            <a:off x="6516688" y="2492375"/>
            <a:ext cx="1800225" cy="466725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Bilirrubina</a:t>
            </a:r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4211638" y="2852738"/>
            <a:ext cx="1873250" cy="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4140200" y="2133600"/>
            <a:ext cx="2016125" cy="376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/>
              <a:t>Glucuronidasa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5651500" y="3141663"/>
            <a:ext cx="230505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Acido Glucurónico</a:t>
            </a:r>
          </a:p>
        </p:txBody>
      </p:sp>
      <p:sp>
        <p:nvSpPr>
          <p:cNvPr id="51213" name="AutoShape 13"/>
          <p:cNvSpPr>
            <a:spLocks noChangeArrowheads="1"/>
          </p:cNvSpPr>
          <p:nvPr/>
        </p:nvSpPr>
        <p:spPr bwMode="auto">
          <a:xfrm>
            <a:off x="5076825" y="2924175"/>
            <a:ext cx="358775" cy="504825"/>
          </a:xfrm>
          <a:prstGeom prst="curvedRightArrow">
            <a:avLst>
              <a:gd name="adj1" fmla="val 28142"/>
              <a:gd name="adj2" fmla="val 5628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51214" name="Text Box 14" descr="25%"/>
          <p:cNvSpPr txBox="1">
            <a:spLocks noChangeArrowheads="1"/>
          </p:cNvSpPr>
          <p:nvPr/>
        </p:nvSpPr>
        <p:spPr bwMode="auto">
          <a:xfrm>
            <a:off x="539750" y="4724400"/>
            <a:ext cx="1800225" cy="466725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Bilirrubina</a:t>
            </a:r>
          </a:p>
        </p:txBody>
      </p:sp>
      <p:sp>
        <p:nvSpPr>
          <p:cNvPr id="51215" name="Text Box 15" descr="25%"/>
          <p:cNvSpPr txBox="1">
            <a:spLocks noChangeArrowheads="1"/>
          </p:cNvSpPr>
          <p:nvPr/>
        </p:nvSpPr>
        <p:spPr bwMode="auto">
          <a:xfrm>
            <a:off x="3635375" y="4581525"/>
            <a:ext cx="1871663" cy="83185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Mesobilirrubinógeno</a:t>
            </a:r>
          </a:p>
        </p:txBody>
      </p:sp>
      <p:sp>
        <p:nvSpPr>
          <p:cNvPr id="51216" name="Text Box 16" descr="25%"/>
          <p:cNvSpPr txBox="1">
            <a:spLocks noChangeArrowheads="1"/>
          </p:cNvSpPr>
          <p:nvPr/>
        </p:nvSpPr>
        <p:spPr bwMode="auto">
          <a:xfrm>
            <a:off x="6948488" y="4652963"/>
            <a:ext cx="1800225" cy="83185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estercobilinógeno</a:t>
            </a:r>
          </a:p>
        </p:txBody>
      </p:sp>
      <p:sp>
        <p:nvSpPr>
          <p:cNvPr id="51217" name="AutoShape 17"/>
          <p:cNvSpPr>
            <a:spLocks noChangeArrowheads="1"/>
          </p:cNvSpPr>
          <p:nvPr/>
        </p:nvSpPr>
        <p:spPr bwMode="auto">
          <a:xfrm>
            <a:off x="3132138" y="5589588"/>
            <a:ext cx="3743325" cy="936625"/>
          </a:xfrm>
          <a:prstGeom prst="irregularSeal1">
            <a:avLst/>
          </a:prstGeom>
          <a:solidFill>
            <a:srgbClr val="F2F6A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Bacterias intestinales</a:t>
            </a:r>
          </a:p>
        </p:txBody>
      </p:sp>
      <p:pic>
        <p:nvPicPr>
          <p:cNvPr id="51222" name="Picture 22" descr="AR100037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651500" y="4797425"/>
            <a:ext cx="1223963" cy="5762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  <p:bldP spid="51208" grpId="0" animBg="1"/>
      <p:bldP spid="51209" grpId="0" animBg="1"/>
      <p:bldP spid="51210" grpId="0" animBg="1"/>
      <p:bldP spid="51211" grpId="0" animBg="1"/>
      <p:bldP spid="51212" grpId="0" animBg="1"/>
      <p:bldP spid="51213" grpId="0" animBg="1"/>
      <p:bldP spid="51214" grpId="0" animBg="1"/>
      <p:bldP spid="51215" grpId="0" animBg="1"/>
      <p:bldP spid="51216" grpId="0" animBg="1"/>
      <p:bldP spid="512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Esquema de Degradación del HEMO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2916238" y="1125538"/>
            <a:ext cx="10810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400" b="1"/>
              <a:t>SRE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2268538" y="2060575"/>
            <a:ext cx="2089150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BILIRRUBINA (Indirecta)</a:t>
            </a:r>
          </a:p>
        </p:txBody>
      </p:sp>
      <p:sp>
        <p:nvSpPr>
          <p:cNvPr id="57350" name="Freeform 6"/>
          <p:cNvSpPr>
            <a:spLocks/>
          </p:cNvSpPr>
          <p:nvPr/>
        </p:nvSpPr>
        <p:spPr bwMode="auto">
          <a:xfrm>
            <a:off x="2051050" y="3141663"/>
            <a:ext cx="3732213" cy="1595437"/>
          </a:xfrm>
          <a:custGeom>
            <a:avLst/>
            <a:gdLst/>
            <a:ahLst/>
            <a:cxnLst>
              <a:cxn ang="0">
                <a:pos x="136" y="680"/>
              </a:cxn>
              <a:cxn ang="0">
                <a:pos x="317" y="498"/>
              </a:cxn>
              <a:cxn ang="0">
                <a:pos x="998" y="45"/>
              </a:cxn>
              <a:cxn ang="0">
                <a:pos x="1950" y="226"/>
              </a:cxn>
              <a:cxn ang="0">
                <a:pos x="2268" y="181"/>
              </a:cxn>
              <a:cxn ang="0">
                <a:pos x="2268" y="589"/>
              </a:cxn>
              <a:cxn ang="0">
                <a:pos x="1769" y="680"/>
              </a:cxn>
              <a:cxn ang="0">
                <a:pos x="1224" y="952"/>
              </a:cxn>
              <a:cxn ang="0">
                <a:pos x="816" y="861"/>
              </a:cxn>
              <a:cxn ang="0">
                <a:pos x="363" y="952"/>
              </a:cxn>
              <a:cxn ang="0">
                <a:pos x="45" y="952"/>
              </a:cxn>
              <a:cxn ang="0">
                <a:pos x="136" y="680"/>
              </a:cxn>
            </a:cxnLst>
            <a:rect l="0" t="0" r="r" b="b"/>
            <a:pathLst>
              <a:path w="2351" h="1005">
                <a:moveTo>
                  <a:pt x="136" y="680"/>
                </a:moveTo>
                <a:cubicBezTo>
                  <a:pt x="181" y="604"/>
                  <a:pt x="173" y="604"/>
                  <a:pt x="317" y="498"/>
                </a:cubicBezTo>
                <a:cubicBezTo>
                  <a:pt x="461" y="392"/>
                  <a:pt x="726" y="90"/>
                  <a:pt x="998" y="45"/>
                </a:cubicBezTo>
                <a:cubicBezTo>
                  <a:pt x="1270" y="0"/>
                  <a:pt x="1738" y="203"/>
                  <a:pt x="1950" y="226"/>
                </a:cubicBezTo>
                <a:cubicBezTo>
                  <a:pt x="2162" y="249"/>
                  <a:pt x="2215" y="121"/>
                  <a:pt x="2268" y="181"/>
                </a:cubicBezTo>
                <a:cubicBezTo>
                  <a:pt x="2321" y="241"/>
                  <a:pt x="2351" y="506"/>
                  <a:pt x="2268" y="589"/>
                </a:cubicBezTo>
                <a:cubicBezTo>
                  <a:pt x="2185" y="672"/>
                  <a:pt x="1943" y="620"/>
                  <a:pt x="1769" y="680"/>
                </a:cubicBezTo>
                <a:cubicBezTo>
                  <a:pt x="1595" y="740"/>
                  <a:pt x="1383" y="922"/>
                  <a:pt x="1224" y="952"/>
                </a:cubicBezTo>
                <a:cubicBezTo>
                  <a:pt x="1065" y="982"/>
                  <a:pt x="959" y="861"/>
                  <a:pt x="816" y="861"/>
                </a:cubicBezTo>
                <a:cubicBezTo>
                  <a:pt x="673" y="861"/>
                  <a:pt x="491" y="937"/>
                  <a:pt x="363" y="952"/>
                </a:cubicBezTo>
                <a:cubicBezTo>
                  <a:pt x="235" y="967"/>
                  <a:pt x="90" y="1005"/>
                  <a:pt x="45" y="952"/>
                </a:cubicBezTo>
                <a:cubicBezTo>
                  <a:pt x="0" y="899"/>
                  <a:pt x="91" y="756"/>
                  <a:pt x="136" y="680"/>
                </a:cubicBezTo>
                <a:close/>
              </a:path>
            </a:pathLst>
          </a:custGeom>
          <a:solidFill>
            <a:srgbClr val="CC6600"/>
          </a:solidFill>
          <a:ln w="539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1692275" y="3357563"/>
            <a:ext cx="151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CC6600"/>
                </a:solidFill>
              </a:rPr>
              <a:t>HIGADO</a:t>
            </a: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2987675" y="3573463"/>
            <a:ext cx="2305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Gluc-Bilirrubina (Bil.  Directa)</a:t>
            </a:r>
          </a:p>
        </p:txBody>
      </p:sp>
      <p:grpSp>
        <p:nvGrpSpPr>
          <p:cNvPr id="57373" name="Group 29"/>
          <p:cNvGrpSpPr>
            <a:grpSpLocks/>
          </p:cNvGrpSpPr>
          <p:nvPr/>
        </p:nvGrpSpPr>
        <p:grpSpPr bwMode="auto">
          <a:xfrm>
            <a:off x="6732588" y="1773238"/>
            <a:ext cx="1755775" cy="2268537"/>
            <a:chOff x="4223" y="1109"/>
            <a:chExt cx="1106" cy="1429"/>
          </a:xfrm>
        </p:grpSpPr>
        <p:sp>
          <p:nvSpPr>
            <p:cNvPr id="57357" name="Freeform 13"/>
            <p:cNvSpPr>
              <a:spLocks/>
            </p:cNvSpPr>
            <p:nvPr/>
          </p:nvSpPr>
          <p:spPr bwMode="auto">
            <a:xfrm>
              <a:off x="4223" y="1109"/>
              <a:ext cx="718" cy="1429"/>
            </a:xfrm>
            <a:custGeom>
              <a:avLst/>
              <a:gdLst/>
              <a:ahLst/>
              <a:cxnLst>
                <a:cxn ang="0">
                  <a:pos x="522" y="552"/>
                </a:cxn>
                <a:cxn ang="0">
                  <a:pos x="703" y="235"/>
                </a:cxn>
                <a:cxn ang="0">
                  <a:pos x="431" y="8"/>
                </a:cxn>
                <a:cxn ang="0">
                  <a:pos x="159" y="189"/>
                </a:cxn>
                <a:cxn ang="0">
                  <a:pos x="23" y="824"/>
                </a:cxn>
                <a:cxn ang="0">
                  <a:pos x="295" y="1323"/>
                </a:cxn>
                <a:cxn ang="0">
                  <a:pos x="522" y="1369"/>
                </a:cxn>
                <a:cxn ang="0">
                  <a:pos x="658" y="960"/>
                </a:cxn>
                <a:cxn ang="0">
                  <a:pos x="522" y="552"/>
                </a:cxn>
              </a:cxnLst>
              <a:rect l="0" t="0" r="r" b="b"/>
              <a:pathLst>
                <a:path w="718" h="1429">
                  <a:moveTo>
                    <a:pt x="522" y="552"/>
                  </a:moveTo>
                  <a:cubicBezTo>
                    <a:pt x="529" y="431"/>
                    <a:pt x="718" y="326"/>
                    <a:pt x="703" y="235"/>
                  </a:cubicBezTo>
                  <a:cubicBezTo>
                    <a:pt x="688" y="144"/>
                    <a:pt x="522" y="16"/>
                    <a:pt x="431" y="8"/>
                  </a:cubicBezTo>
                  <a:cubicBezTo>
                    <a:pt x="340" y="0"/>
                    <a:pt x="227" y="53"/>
                    <a:pt x="159" y="189"/>
                  </a:cubicBezTo>
                  <a:cubicBezTo>
                    <a:pt x="91" y="325"/>
                    <a:pt x="0" y="635"/>
                    <a:pt x="23" y="824"/>
                  </a:cubicBezTo>
                  <a:cubicBezTo>
                    <a:pt x="46" y="1013"/>
                    <a:pt x="212" y="1232"/>
                    <a:pt x="295" y="1323"/>
                  </a:cubicBezTo>
                  <a:cubicBezTo>
                    <a:pt x="378" y="1414"/>
                    <a:pt x="462" y="1429"/>
                    <a:pt x="522" y="1369"/>
                  </a:cubicBezTo>
                  <a:cubicBezTo>
                    <a:pt x="582" y="1309"/>
                    <a:pt x="658" y="1096"/>
                    <a:pt x="658" y="960"/>
                  </a:cubicBezTo>
                  <a:cubicBezTo>
                    <a:pt x="658" y="824"/>
                    <a:pt x="515" y="673"/>
                    <a:pt x="522" y="552"/>
                  </a:cubicBezTo>
                  <a:close/>
                </a:path>
              </a:pathLst>
            </a:custGeom>
            <a:solidFill>
              <a:srgbClr val="BC406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57358" name="Freeform 14"/>
            <p:cNvSpPr>
              <a:spLocks/>
            </p:cNvSpPr>
            <p:nvPr/>
          </p:nvSpPr>
          <p:spPr bwMode="auto">
            <a:xfrm>
              <a:off x="4740" y="1570"/>
              <a:ext cx="589" cy="634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363" y="90"/>
                </a:cxn>
                <a:cxn ang="0">
                  <a:pos x="589" y="634"/>
                </a:cxn>
              </a:cxnLst>
              <a:rect l="0" t="0" r="r" b="b"/>
              <a:pathLst>
                <a:path w="589" h="634">
                  <a:moveTo>
                    <a:pt x="0" y="90"/>
                  </a:moveTo>
                  <a:cubicBezTo>
                    <a:pt x="132" y="45"/>
                    <a:pt x="265" y="0"/>
                    <a:pt x="363" y="90"/>
                  </a:cubicBezTo>
                  <a:cubicBezTo>
                    <a:pt x="461" y="180"/>
                    <a:pt x="551" y="543"/>
                    <a:pt x="589" y="63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57359" name="Freeform 15"/>
            <p:cNvSpPr>
              <a:spLocks/>
            </p:cNvSpPr>
            <p:nvPr/>
          </p:nvSpPr>
          <p:spPr bwMode="auto">
            <a:xfrm>
              <a:off x="4835" y="1789"/>
              <a:ext cx="409" cy="416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227" y="53"/>
                </a:cxn>
                <a:cxn ang="0">
                  <a:pos x="409" y="416"/>
                </a:cxn>
              </a:cxnLst>
              <a:rect l="0" t="0" r="r" b="b"/>
              <a:pathLst>
                <a:path w="409" h="416">
                  <a:moveTo>
                    <a:pt x="0" y="99"/>
                  </a:moveTo>
                  <a:cubicBezTo>
                    <a:pt x="79" y="49"/>
                    <a:pt x="159" y="0"/>
                    <a:pt x="227" y="53"/>
                  </a:cubicBezTo>
                  <a:cubicBezTo>
                    <a:pt x="295" y="106"/>
                    <a:pt x="379" y="356"/>
                    <a:pt x="409" y="41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grpSp>
        <p:nvGrpSpPr>
          <p:cNvPr id="57375" name="Group 31"/>
          <p:cNvGrpSpPr>
            <a:grpSpLocks/>
          </p:cNvGrpSpPr>
          <p:nvPr/>
        </p:nvGrpSpPr>
        <p:grpSpPr bwMode="auto">
          <a:xfrm>
            <a:off x="4524375" y="4789488"/>
            <a:ext cx="1344613" cy="1871662"/>
            <a:chOff x="2850" y="3017"/>
            <a:chExt cx="847" cy="1179"/>
          </a:xfrm>
        </p:grpSpPr>
        <p:sp>
          <p:nvSpPr>
            <p:cNvPr id="57360" name="Freeform 16"/>
            <p:cNvSpPr>
              <a:spLocks/>
            </p:cNvSpPr>
            <p:nvPr/>
          </p:nvSpPr>
          <p:spPr bwMode="auto">
            <a:xfrm>
              <a:off x="2850" y="3017"/>
              <a:ext cx="756" cy="1179"/>
            </a:xfrm>
            <a:custGeom>
              <a:avLst/>
              <a:gdLst/>
              <a:ahLst/>
              <a:cxnLst>
                <a:cxn ang="0">
                  <a:pos x="121" y="0"/>
                </a:cxn>
                <a:cxn ang="0">
                  <a:pos x="121" y="272"/>
                </a:cxn>
                <a:cxn ang="0">
                  <a:pos x="348" y="363"/>
                </a:cxn>
                <a:cxn ang="0">
                  <a:pos x="529" y="363"/>
                </a:cxn>
                <a:cxn ang="0">
                  <a:pos x="574" y="544"/>
                </a:cxn>
                <a:cxn ang="0">
                  <a:pos x="75" y="590"/>
                </a:cxn>
                <a:cxn ang="0">
                  <a:pos x="121" y="862"/>
                </a:cxn>
                <a:cxn ang="0">
                  <a:pos x="665" y="907"/>
                </a:cxn>
                <a:cxn ang="0">
                  <a:pos x="665" y="1179"/>
                </a:cxn>
              </a:cxnLst>
              <a:rect l="0" t="0" r="r" b="b"/>
              <a:pathLst>
                <a:path w="756" h="1179">
                  <a:moveTo>
                    <a:pt x="121" y="0"/>
                  </a:moveTo>
                  <a:cubicBezTo>
                    <a:pt x="102" y="106"/>
                    <a:pt x="83" y="212"/>
                    <a:pt x="121" y="272"/>
                  </a:cubicBezTo>
                  <a:cubicBezTo>
                    <a:pt x="159" y="332"/>
                    <a:pt x="280" y="348"/>
                    <a:pt x="348" y="363"/>
                  </a:cubicBezTo>
                  <a:cubicBezTo>
                    <a:pt x="416" y="378"/>
                    <a:pt x="491" y="333"/>
                    <a:pt x="529" y="363"/>
                  </a:cubicBezTo>
                  <a:cubicBezTo>
                    <a:pt x="567" y="393"/>
                    <a:pt x="649" y="506"/>
                    <a:pt x="574" y="544"/>
                  </a:cubicBezTo>
                  <a:cubicBezTo>
                    <a:pt x="499" y="582"/>
                    <a:pt x="150" y="537"/>
                    <a:pt x="75" y="590"/>
                  </a:cubicBezTo>
                  <a:cubicBezTo>
                    <a:pt x="0" y="643"/>
                    <a:pt x="23" y="809"/>
                    <a:pt x="121" y="862"/>
                  </a:cubicBezTo>
                  <a:cubicBezTo>
                    <a:pt x="219" y="915"/>
                    <a:pt x="574" y="854"/>
                    <a:pt x="665" y="907"/>
                  </a:cubicBezTo>
                  <a:cubicBezTo>
                    <a:pt x="756" y="960"/>
                    <a:pt x="665" y="1134"/>
                    <a:pt x="665" y="1179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57363" name="Freeform 19"/>
            <p:cNvSpPr>
              <a:spLocks/>
            </p:cNvSpPr>
            <p:nvPr/>
          </p:nvSpPr>
          <p:spPr bwMode="auto">
            <a:xfrm>
              <a:off x="3016" y="3022"/>
              <a:ext cx="681" cy="1088"/>
            </a:xfrm>
            <a:custGeom>
              <a:avLst/>
              <a:gdLst/>
              <a:ahLst/>
              <a:cxnLst>
                <a:cxn ang="0">
                  <a:pos x="136" y="0"/>
                </a:cxn>
                <a:cxn ang="0">
                  <a:pos x="136" y="136"/>
                </a:cxn>
                <a:cxn ang="0">
                  <a:pos x="454" y="227"/>
                </a:cxn>
                <a:cxn ang="0">
                  <a:pos x="590" y="590"/>
                </a:cxn>
                <a:cxn ang="0">
                  <a:pos x="272" y="680"/>
                </a:cxn>
                <a:cxn ang="0">
                  <a:pos x="45" y="680"/>
                </a:cxn>
                <a:cxn ang="0">
                  <a:pos x="91" y="771"/>
                </a:cxn>
                <a:cxn ang="0">
                  <a:pos x="590" y="771"/>
                </a:cxn>
                <a:cxn ang="0">
                  <a:pos x="635" y="1088"/>
                </a:cxn>
              </a:cxnLst>
              <a:rect l="0" t="0" r="r" b="b"/>
              <a:pathLst>
                <a:path w="681" h="1088">
                  <a:moveTo>
                    <a:pt x="136" y="0"/>
                  </a:moveTo>
                  <a:cubicBezTo>
                    <a:pt x="109" y="49"/>
                    <a:pt x="83" y="98"/>
                    <a:pt x="136" y="136"/>
                  </a:cubicBezTo>
                  <a:cubicBezTo>
                    <a:pt x="189" y="174"/>
                    <a:pt x="378" y="151"/>
                    <a:pt x="454" y="227"/>
                  </a:cubicBezTo>
                  <a:cubicBezTo>
                    <a:pt x="530" y="303"/>
                    <a:pt x="620" y="514"/>
                    <a:pt x="590" y="590"/>
                  </a:cubicBezTo>
                  <a:cubicBezTo>
                    <a:pt x="560" y="666"/>
                    <a:pt x="363" y="665"/>
                    <a:pt x="272" y="680"/>
                  </a:cubicBezTo>
                  <a:cubicBezTo>
                    <a:pt x="181" y="695"/>
                    <a:pt x="75" y="665"/>
                    <a:pt x="45" y="680"/>
                  </a:cubicBezTo>
                  <a:cubicBezTo>
                    <a:pt x="15" y="695"/>
                    <a:pt x="0" y="756"/>
                    <a:pt x="91" y="771"/>
                  </a:cubicBezTo>
                  <a:cubicBezTo>
                    <a:pt x="182" y="786"/>
                    <a:pt x="499" y="718"/>
                    <a:pt x="590" y="771"/>
                  </a:cubicBezTo>
                  <a:cubicBezTo>
                    <a:pt x="681" y="824"/>
                    <a:pt x="628" y="1035"/>
                    <a:pt x="635" y="1088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57364" name="Text Box 20"/>
          <p:cNvSpPr txBox="1">
            <a:spLocks noChangeArrowheads="1"/>
          </p:cNvSpPr>
          <p:nvPr/>
        </p:nvSpPr>
        <p:spPr bwMode="auto">
          <a:xfrm>
            <a:off x="5148263" y="5048250"/>
            <a:ext cx="1798637" cy="396875"/>
          </a:xfrm>
          <a:prstGeom prst="rect">
            <a:avLst/>
          </a:prstGeom>
          <a:solidFill>
            <a:srgbClr val="F2F6A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/>
              <a:t>INTESTINO</a:t>
            </a:r>
          </a:p>
        </p:txBody>
      </p:sp>
      <p:sp>
        <p:nvSpPr>
          <p:cNvPr id="57365" name="Text Box 21"/>
          <p:cNvSpPr txBox="1">
            <a:spLocks noChangeArrowheads="1"/>
          </p:cNvSpPr>
          <p:nvPr/>
        </p:nvSpPr>
        <p:spPr bwMode="auto">
          <a:xfrm rot="3769134">
            <a:off x="6732588" y="2492375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bg1"/>
                </a:solidFill>
              </a:rPr>
              <a:t>RIÑON</a:t>
            </a:r>
          </a:p>
        </p:txBody>
      </p:sp>
      <p:sp>
        <p:nvSpPr>
          <p:cNvPr id="57366" name="Text Box 22"/>
          <p:cNvSpPr txBox="1">
            <a:spLocks noChangeArrowheads="1"/>
          </p:cNvSpPr>
          <p:nvPr/>
        </p:nvSpPr>
        <p:spPr bwMode="auto">
          <a:xfrm>
            <a:off x="5076825" y="4292600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BILIS</a:t>
            </a:r>
          </a:p>
        </p:txBody>
      </p:sp>
      <p:sp>
        <p:nvSpPr>
          <p:cNvPr id="57368" name="Text Box 24"/>
          <p:cNvSpPr txBox="1">
            <a:spLocks noChangeArrowheads="1"/>
          </p:cNvSpPr>
          <p:nvPr/>
        </p:nvSpPr>
        <p:spPr bwMode="auto">
          <a:xfrm>
            <a:off x="7667625" y="4292600"/>
            <a:ext cx="1368425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URO-BG</a:t>
            </a:r>
          </a:p>
        </p:txBody>
      </p:sp>
      <p:sp>
        <p:nvSpPr>
          <p:cNvPr id="57369" name="Text Box 25"/>
          <p:cNvSpPr txBox="1">
            <a:spLocks noChangeArrowheads="1"/>
          </p:cNvSpPr>
          <p:nvPr/>
        </p:nvSpPr>
        <p:spPr bwMode="auto">
          <a:xfrm>
            <a:off x="7488238" y="5254625"/>
            <a:ext cx="1655762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UROBILINA</a:t>
            </a:r>
          </a:p>
        </p:txBody>
      </p:sp>
      <p:sp>
        <p:nvSpPr>
          <p:cNvPr id="57370" name="Text Box 26"/>
          <p:cNvSpPr txBox="1">
            <a:spLocks noChangeArrowheads="1"/>
          </p:cNvSpPr>
          <p:nvPr/>
        </p:nvSpPr>
        <p:spPr bwMode="auto">
          <a:xfrm>
            <a:off x="3276600" y="6308725"/>
            <a:ext cx="1943100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ESTERCO-BG</a:t>
            </a:r>
          </a:p>
        </p:txBody>
      </p:sp>
      <p:sp>
        <p:nvSpPr>
          <p:cNvPr id="57371" name="Text Box 27"/>
          <p:cNvSpPr txBox="1">
            <a:spLocks noChangeArrowheads="1"/>
          </p:cNvSpPr>
          <p:nvPr/>
        </p:nvSpPr>
        <p:spPr bwMode="auto">
          <a:xfrm>
            <a:off x="0" y="6381750"/>
            <a:ext cx="2446338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ESTERCOBILINA</a:t>
            </a:r>
          </a:p>
        </p:txBody>
      </p:sp>
      <p:sp>
        <p:nvSpPr>
          <p:cNvPr id="57372" name="Text Box 28"/>
          <p:cNvSpPr txBox="1">
            <a:spLocks noChangeArrowheads="1"/>
          </p:cNvSpPr>
          <p:nvPr/>
        </p:nvSpPr>
        <p:spPr bwMode="auto">
          <a:xfrm>
            <a:off x="4600575" y="2492375"/>
            <a:ext cx="1943100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ESTERCO-BG</a:t>
            </a:r>
          </a:p>
        </p:txBody>
      </p:sp>
      <p:sp>
        <p:nvSpPr>
          <p:cNvPr id="57376" name="Line 32"/>
          <p:cNvSpPr>
            <a:spLocks noChangeShapeType="1"/>
          </p:cNvSpPr>
          <p:nvPr/>
        </p:nvSpPr>
        <p:spPr bwMode="auto">
          <a:xfrm>
            <a:off x="3419475" y="17732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57377" name="Line 33"/>
          <p:cNvSpPr>
            <a:spLocks noChangeShapeType="1"/>
          </p:cNvSpPr>
          <p:nvPr/>
        </p:nvSpPr>
        <p:spPr bwMode="auto">
          <a:xfrm>
            <a:off x="3419475" y="278130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57378" name="Line 34"/>
          <p:cNvSpPr>
            <a:spLocks noChangeShapeType="1"/>
          </p:cNvSpPr>
          <p:nvPr/>
        </p:nvSpPr>
        <p:spPr bwMode="auto">
          <a:xfrm>
            <a:off x="4932363" y="4221163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57385" name="AutoShape 41"/>
          <p:cNvSpPr>
            <a:spLocks noChangeArrowheads="1"/>
          </p:cNvSpPr>
          <p:nvPr/>
        </p:nvSpPr>
        <p:spPr bwMode="auto">
          <a:xfrm rot="15973132">
            <a:off x="2949575" y="3898900"/>
            <a:ext cx="801688" cy="2452688"/>
          </a:xfrm>
          <a:custGeom>
            <a:avLst/>
            <a:gdLst>
              <a:gd name="G0" fmla="+- 13751 0 0"/>
              <a:gd name="G1" fmla="+- 4781 0 0"/>
              <a:gd name="G2" fmla="+- 12158 0 4781"/>
              <a:gd name="G3" fmla="+- G2 0 4781"/>
              <a:gd name="G4" fmla="*/ G3 32768 32059"/>
              <a:gd name="G5" fmla="*/ G4 1 2"/>
              <a:gd name="G6" fmla="+- 21600 0 13751"/>
              <a:gd name="G7" fmla="*/ G6 4781 6079"/>
              <a:gd name="G8" fmla="+- G7 13751 0"/>
              <a:gd name="T0" fmla="*/ 13751 w 21600"/>
              <a:gd name="T1" fmla="*/ 0 h 21600"/>
              <a:gd name="T2" fmla="*/ 13751 w 21600"/>
              <a:gd name="T3" fmla="*/ 12158 h 21600"/>
              <a:gd name="T4" fmla="*/ 132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3751" y="0"/>
                </a:lnTo>
                <a:lnTo>
                  <a:pt x="13751" y="4781"/>
                </a:lnTo>
                <a:lnTo>
                  <a:pt x="12427" y="4781"/>
                </a:lnTo>
                <a:cubicBezTo>
                  <a:pt x="5564" y="4781"/>
                  <a:pt x="0" y="8084"/>
                  <a:pt x="0" y="12158"/>
                </a:cubicBezTo>
                <a:lnTo>
                  <a:pt x="0" y="21600"/>
                </a:lnTo>
                <a:lnTo>
                  <a:pt x="2653" y="21600"/>
                </a:lnTo>
                <a:lnTo>
                  <a:pt x="2653" y="12158"/>
                </a:lnTo>
                <a:cubicBezTo>
                  <a:pt x="2653" y="9518"/>
                  <a:pt x="7029" y="7377"/>
                  <a:pt x="12427" y="7377"/>
                </a:cubicBezTo>
                <a:lnTo>
                  <a:pt x="13751" y="7377"/>
                </a:lnTo>
                <a:lnTo>
                  <a:pt x="13751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57386" name="AutoShape 42"/>
          <p:cNvSpPr>
            <a:spLocks noChangeArrowheads="1"/>
          </p:cNvSpPr>
          <p:nvPr/>
        </p:nvSpPr>
        <p:spPr bwMode="auto">
          <a:xfrm rot="5400000">
            <a:off x="5293519" y="6284119"/>
            <a:ext cx="261938" cy="742950"/>
          </a:xfrm>
          <a:prstGeom prst="curvedLeftArrow">
            <a:avLst>
              <a:gd name="adj1" fmla="val 56727"/>
              <a:gd name="adj2" fmla="val 11345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57388" name="Line 44"/>
          <p:cNvSpPr>
            <a:spLocks noChangeShapeType="1"/>
          </p:cNvSpPr>
          <p:nvPr/>
        </p:nvSpPr>
        <p:spPr bwMode="auto">
          <a:xfrm flipH="1">
            <a:off x="2447925" y="6524625"/>
            <a:ext cx="504825" cy="0"/>
          </a:xfrm>
          <a:prstGeom prst="line">
            <a:avLst/>
          </a:prstGeom>
          <a:noFill/>
          <a:ln w="476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57389" name="Line 45"/>
          <p:cNvSpPr>
            <a:spLocks noChangeShapeType="1"/>
          </p:cNvSpPr>
          <p:nvPr/>
        </p:nvSpPr>
        <p:spPr bwMode="auto">
          <a:xfrm>
            <a:off x="8459788" y="3716338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57390" name="Line 46"/>
          <p:cNvSpPr>
            <a:spLocks noChangeShapeType="1"/>
          </p:cNvSpPr>
          <p:nvPr/>
        </p:nvSpPr>
        <p:spPr bwMode="auto">
          <a:xfrm>
            <a:off x="8459788" y="4724400"/>
            <a:ext cx="0" cy="5397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57367" name="Text Box 23"/>
          <p:cNvSpPr txBox="1">
            <a:spLocks noChangeArrowheads="1"/>
          </p:cNvSpPr>
          <p:nvPr/>
        </p:nvSpPr>
        <p:spPr bwMode="auto">
          <a:xfrm>
            <a:off x="1547813" y="5300663"/>
            <a:ext cx="19431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ESTERCO-BG</a:t>
            </a:r>
          </a:p>
        </p:txBody>
      </p:sp>
      <p:sp>
        <p:nvSpPr>
          <p:cNvPr id="57391" name="AutoShape 47"/>
          <p:cNvSpPr>
            <a:spLocks noChangeArrowheads="1"/>
          </p:cNvSpPr>
          <p:nvPr/>
        </p:nvSpPr>
        <p:spPr bwMode="auto">
          <a:xfrm>
            <a:off x="5105400" y="2852738"/>
            <a:ext cx="1655763" cy="4318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57392" name="Oval 48"/>
          <p:cNvSpPr>
            <a:spLocks noChangeArrowheads="1"/>
          </p:cNvSpPr>
          <p:nvPr/>
        </p:nvSpPr>
        <p:spPr bwMode="auto">
          <a:xfrm>
            <a:off x="7956550" y="6021388"/>
            <a:ext cx="863600" cy="503237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Orina</a:t>
            </a:r>
          </a:p>
        </p:txBody>
      </p:sp>
      <p:sp>
        <p:nvSpPr>
          <p:cNvPr id="57393" name="Oval 49"/>
          <p:cNvSpPr>
            <a:spLocks noChangeArrowheads="1"/>
          </p:cNvSpPr>
          <p:nvPr/>
        </p:nvSpPr>
        <p:spPr bwMode="auto">
          <a:xfrm>
            <a:off x="323850" y="5734050"/>
            <a:ext cx="863600" cy="503238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Heces</a:t>
            </a:r>
          </a:p>
        </p:txBody>
      </p:sp>
      <p:sp>
        <p:nvSpPr>
          <p:cNvPr id="57394" name="Oval 50"/>
          <p:cNvSpPr>
            <a:spLocks noChangeArrowheads="1"/>
          </p:cNvSpPr>
          <p:nvPr/>
        </p:nvSpPr>
        <p:spPr bwMode="auto">
          <a:xfrm>
            <a:off x="0" y="2420938"/>
            <a:ext cx="1979613" cy="647700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Sangre circulante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7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57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57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57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57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57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7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7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7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7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7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57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57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57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7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7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7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7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7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57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57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57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57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57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57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57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57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57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57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0" dur="500"/>
                                        <p:tgtEl>
                                          <p:spTgt spid="57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animBg="1"/>
      <p:bldP spid="57348" grpId="0" animBg="1"/>
      <p:bldP spid="57349" grpId="0" animBg="1"/>
      <p:bldP spid="57350" grpId="0" animBg="1"/>
      <p:bldP spid="57352" grpId="0"/>
      <p:bldP spid="57353" grpId="0"/>
      <p:bldP spid="57364" grpId="0" animBg="1"/>
      <p:bldP spid="57365" grpId="0"/>
      <p:bldP spid="57366" grpId="0"/>
      <p:bldP spid="57368" grpId="0" animBg="1"/>
      <p:bldP spid="57368" grpId="1" animBg="1"/>
      <p:bldP spid="57369" grpId="0" animBg="1"/>
      <p:bldP spid="57369" grpId="1" animBg="1"/>
      <p:bldP spid="57370" grpId="0" animBg="1"/>
      <p:bldP spid="57371" grpId="0" animBg="1"/>
      <p:bldP spid="57372" grpId="0" animBg="1"/>
      <p:bldP spid="57376" grpId="0" animBg="1"/>
      <p:bldP spid="57377" grpId="0" animBg="1"/>
      <p:bldP spid="57378" grpId="0" animBg="1"/>
      <p:bldP spid="57385" grpId="0" animBg="1"/>
      <p:bldP spid="57386" grpId="0" animBg="1"/>
      <p:bldP spid="57388" grpId="0" animBg="1"/>
      <p:bldP spid="57389" grpId="0" animBg="1"/>
      <p:bldP spid="57389" grpId="1" animBg="1"/>
      <p:bldP spid="57390" grpId="0" animBg="1"/>
      <p:bldP spid="57390" grpId="1" animBg="1"/>
      <p:bldP spid="57367" grpId="0" animBg="1"/>
      <p:bldP spid="57391" grpId="0" animBg="1"/>
      <p:bldP spid="57392" grpId="0" animBg="1"/>
      <p:bldP spid="57392" grpId="1" animBg="1"/>
      <p:bldP spid="57393" grpId="0" animBg="1"/>
      <p:bldP spid="5739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2800" b="1"/>
              <a:t>DETERMINACION DE BILIRRUBINA CON FINES DIAGNOSTICOS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b="1">
                <a:solidFill>
                  <a:schemeClr val="accent2"/>
                </a:solidFill>
              </a:rPr>
              <a:t>BILIRRUBINA DIRECTA</a:t>
            </a:r>
            <a:r>
              <a:rPr lang="es-ES"/>
              <a:t>: Mide niveles de bilirrubina conjugada</a:t>
            </a:r>
          </a:p>
          <a:p>
            <a:pPr>
              <a:buFontTx/>
              <a:buNone/>
            </a:pPr>
            <a:endParaRPr lang="es-ES"/>
          </a:p>
          <a:p>
            <a:pPr>
              <a:buFontTx/>
              <a:buNone/>
            </a:pPr>
            <a:endParaRPr lang="es-ES"/>
          </a:p>
          <a:p>
            <a:pPr>
              <a:buFontTx/>
              <a:buNone/>
            </a:pPr>
            <a:endParaRPr lang="es-ES"/>
          </a:p>
          <a:p>
            <a:r>
              <a:rPr lang="es-ES" b="1">
                <a:solidFill>
                  <a:schemeClr val="accent2"/>
                </a:solidFill>
              </a:rPr>
              <a:t>BILIRRUBINA INDIRECTA</a:t>
            </a:r>
            <a:r>
              <a:rPr lang="es-ES"/>
              <a:t>: Mide niveles de Bilirrubina unida a albúmina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91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nimBg="1"/>
      <p:bldP spid="4915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457200" y="115888"/>
            <a:ext cx="8229600" cy="936625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200">
                <a:solidFill>
                  <a:schemeClr val="tx2"/>
                </a:solidFill>
              </a:rPr>
              <a:t>Alteraciones de los pigmentos derivados de hemo en la </a:t>
            </a:r>
            <a:r>
              <a:rPr lang="es-ES" sz="3200" b="1">
                <a:solidFill>
                  <a:schemeClr val="tx2"/>
                </a:solidFill>
              </a:rPr>
              <a:t>Ictericia Hemolítica</a:t>
            </a:r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2916238" y="1125538"/>
            <a:ext cx="10810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400" b="1"/>
              <a:t>SRE</a:t>
            </a: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2268538" y="2060575"/>
            <a:ext cx="2089150" cy="711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BILIRRUBINA (Indirecta)</a:t>
            </a:r>
          </a:p>
        </p:txBody>
      </p:sp>
      <p:sp>
        <p:nvSpPr>
          <p:cNvPr id="67591" name="Freeform 7"/>
          <p:cNvSpPr>
            <a:spLocks/>
          </p:cNvSpPr>
          <p:nvPr/>
        </p:nvSpPr>
        <p:spPr bwMode="auto">
          <a:xfrm>
            <a:off x="2051050" y="3141663"/>
            <a:ext cx="3732213" cy="1595437"/>
          </a:xfrm>
          <a:custGeom>
            <a:avLst/>
            <a:gdLst/>
            <a:ahLst/>
            <a:cxnLst>
              <a:cxn ang="0">
                <a:pos x="136" y="680"/>
              </a:cxn>
              <a:cxn ang="0">
                <a:pos x="317" y="498"/>
              </a:cxn>
              <a:cxn ang="0">
                <a:pos x="998" y="45"/>
              </a:cxn>
              <a:cxn ang="0">
                <a:pos x="1950" y="226"/>
              </a:cxn>
              <a:cxn ang="0">
                <a:pos x="2268" y="181"/>
              </a:cxn>
              <a:cxn ang="0">
                <a:pos x="2268" y="589"/>
              </a:cxn>
              <a:cxn ang="0">
                <a:pos x="1769" y="680"/>
              </a:cxn>
              <a:cxn ang="0">
                <a:pos x="1224" y="952"/>
              </a:cxn>
              <a:cxn ang="0">
                <a:pos x="816" y="861"/>
              </a:cxn>
              <a:cxn ang="0">
                <a:pos x="363" y="952"/>
              </a:cxn>
              <a:cxn ang="0">
                <a:pos x="45" y="952"/>
              </a:cxn>
              <a:cxn ang="0">
                <a:pos x="136" y="680"/>
              </a:cxn>
            </a:cxnLst>
            <a:rect l="0" t="0" r="r" b="b"/>
            <a:pathLst>
              <a:path w="2351" h="1005">
                <a:moveTo>
                  <a:pt x="136" y="680"/>
                </a:moveTo>
                <a:cubicBezTo>
                  <a:pt x="181" y="604"/>
                  <a:pt x="173" y="604"/>
                  <a:pt x="317" y="498"/>
                </a:cubicBezTo>
                <a:cubicBezTo>
                  <a:pt x="461" y="392"/>
                  <a:pt x="726" y="90"/>
                  <a:pt x="998" y="45"/>
                </a:cubicBezTo>
                <a:cubicBezTo>
                  <a:pt x="1270" y="0"/>
                  <a:pt x="1738" y="203"/>
                  <a:pt x="1950" y="226"/>
                </a:cubicBezTo>
                <a:cubicBezTo>
                  <a:pt x="2162" y="249"/>
                  <a:pt x="2215" y="121"/>
                  <a:pt x="2268" y="181"/>
                </a:cubicBezTo>
                <a:cubicBezTo>
                  <a:pt x="2321" y="241"/>
                  <a:pt x="2351" y="506"/>
                  <a:pt x="2268" y="589"/>
                </a:cubicBezTo>
                <a:cubicBezTo>
                  <a:pt x="2185" y="672"/>
                  <a:pt x="1943" y="620"/>
                  <a:pt x="1769" y="680"/>
                </a:cubicBezTo>
                <a:cubicBezTo>
                  <a:pt x="1595" y="740"/>
                  <a:pt x="1383" y="922"/>
                  <a:pt x="1224" y="952"/>
                </a:cubicBezTo>
                <a:cubicBezTo>
                  <a:pt x="1065" y="982"/>
                  <a:pt x="959" y="861"/>
                  <a:pt x="816" y="861"/>
                </a:cubicBezTo>
                <a:cubicBezTo>
                  <a:pt x="673" y="861"/>
                  <a:pt x="491" y="937"/>
                  <a:pt x="363" y="952"/>
                </a:cubicBezTo>
                <a:cubicBezTo>
                  <a:pt x="235" y="967"/>
                  <a:pt x="90" y="1005"/>
                  <a:pt x="45" y="952"/>
                </a:cubicBezTo>
                <a:cubicBezTo>
                  <a:pt x="0" y="899"/>
                  <a:pt x="91" y="756"/>
                  <a:pt x="136" y="680"/>
                </a:cubicBezTo>
                <a:close/>
              </a:path>
            </a:pathLst>
          </a:custGeom>
          <a:solidFill>
            <a:srgbClr val="CC6600"/>
          </a:solidFill>
          <a:ln w="539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2987675" y="3573463"/>
            <a:ext cx="2305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Gluc-Bilirrubina (Bil.  Directa)</a:t>
            </a:r>
          </a:p>
        </p:txBody>
      </p:sp>
      <p:grpSp>
        <p:nvGrpSpPr>
          <p:cNvPr id="67594" name="Group 10"/>
          <p:cNvGrpSpPr>
            <a:grpSpLocks/>
          </p:cNvGrpSpPr>
          <p:nvPr/>
        </p:nvGrpSpPr>
        <p:grpSpPr bwMode="auto">
          <a:xfrm>
            <a:off x="6732588" y="1773238"/>
            <a:ext cx="1755775" cy="2268537"/>
            <a:chOff x="4223" y="1109"/>
            <a:chExt cx="1106" cy="1429"/>
          </a:xfrm>
        </p:grpSpPr>
        <p:sp>
          <p:nvSpPr>
            <p:cNvPr id="67595" name="Freeform 11"/>
            <p:cNvSpPr>
              <a:spLocks/>
            </p:cNvSpPr>
            <p:nvPr/>
          </p:nvSpPr>
          <p:spPr bwMode="auto">
            <a:xfrm>
              <a:off x="4223" y="1109"/>
              <a:ext cx="718" cy="1429"/>
            </a:xfrm>
            <a:custGeom>
              <a:avLst/>
              <a:gdLst/>
              <a:ahLst/>
              <a:cxnLst>
                <a:cxn ang="0">
                  <a:pos x="522" y="552"/>
                </a:cxn>
                <a:cxn ang="0">
                  <a:pos x="703" y="235"/>
                </a:cxn>
                <a:cxn ang="0">
                  <a:pos x="431" y="8"/>
                </a:cxn>
                <a:cxn ang="0">
                  <a:pos x="159" y="189"/>
                </a:cxn>
                <a:cxn ang="0">
                  <a:pos x="23" y="824"/>
                </a:cxn>
                <a:cxn ang="0">
                  <a:pos x="295" y="1323"/>
                </a:cxn>
                <a:cxn ang="0">
                  <a:pos x="522" y="1369"/>
                </a:cxn>
                <a:cxn ang="0">
                  <a:pos x="658" y="960"/>
                </a:cxn>
                <a:cxn ang="0">
                  <a:pos x="522" y="552"/>
                </a:cxn>
              </a:cxnLst>
              <a:rect l="0" t="0" r="r" b="b"/>
              <a:pathLst>
                <a:path w="718" h="1429">
                  <a:moveTo>
                    <a:pt x="522" y="552"/>
                  </a:moveTo>
                  <a:cubicBezTo>
                    <a:pt x="529" y="431"/>
                    <a:pt x="718" y="326"/>
                    <a:pt x="703" y="235"/>
                  </a:cubicBezTo>
                  <a:cubicBezTo>
                    <a:pt x="688" y="144"/>
                    <a:pt x="522" y="16"/>
                    <a:pt x="431" y="8"/>
                  </a:cubicBezTo>
                  <a:cubicBezTo>
                    <a:pt x="340" y="0"/>
                    <a:pt x="227" y="53"/>
                    <a:pt x="159" y="189"/>
                  </a:cubicBezTo>
                  <a:cubicBezTo>
                    <a:pt x="91" y="325"/>
                    <a:pt x="0" y="635"/>
                    <a:pt x="23" y="824"/>
                  </a:cubicBezTo>
                  <a:cubicBezTo>
                    <a:pt x="46" y="1013"/>
                    <a:pt x="212" y="1232"/>
                    <a:pt x="295" y="1323"/>
                  </a:cubicBezTo>
                  <a:cubicBezTo>
                    <a:pt x="378" y="1414"/>
                    <a:pt x="462" y="1429"/>
                    <a:pt x="522" y="1369"/>
                  </a:cubicBezTo>
                  <a:cubicBezTo>
                    <a:pt x="582" y="1309"/>
                    <a:pt x="658" y="1096"/>
                    <a:pt x="658" y="960"/>
                  </a:cubicBezTo>
                  <a:cubicBezTo>
                    <a:pt x="658" y="824"/>
                    <a:pt x="515" y="673"/>
                    <a:pt x="522" y="552"/>
                  </a:cubicBezTo>
                  <a:close/>
                </a:path>
              </a:pathLst>
            </a:custGeom>
            <a:solidFill>
              <a:srgbClr val="BC406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67596" name="Freeform 12"/>
            <p:cNvSpPr>
              <a:spLocks/>
            </p:cNvSpPr>
            <p:nvPr/>
          </p:nvSpPr>
          <p:spPr bwMode="auto">
            <a:xfrm>
              <a:off x="4740" y="1570"/>
              <a:ext cx="589" cy="634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363" y="90"/>
                </a:cxn>
                <a:cxn ang="0">
                  <a:pos x="589" y="634"/>
                </a:cxn>
              </a:cxnLst>
              <a:rect l="0" t="0" r="r" b="b"/>
              <a:pathLst>
                <a:path w="589" h="634">
                  <a:moveTo>
                    <a:pt x="0" y="90"/>
                  </a:moveTo>
                  <a:cubicBezTo>
                    <a:pt x="132" y="45"/>
                    <a:pt x="265" y="0"/>
                    <a:pt x="363" y="90"/>
                  </a:cubicBezTo>
                  <a:cubicBezTo>
                    <a:pt x="461" y="180"/>
                    <a:pt x="551" y="543"/>
                    <a:pt x="589" y="63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67597" name="Freeform 13"/>
            <p:cNvSpPr>
              <a:spLocks/>
            </p:cNvSpPr>
            <p:nvPr/>
          </p:nvSpPr>
          <p:spPr bwMode="auto">
            <a:xfrm>
              <a:off x="4835" y="1789"/>
              <a:ext cx="409" cy="416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227" y="53"/>
                </a:cxn>
                <a:cxn ang="0">
                  <a:pos x="409" y="416"/>
                </a:cxn>
              </a:cxnLst>
              <a:rect l="0" t="0" r="r" b="b"/>
              <a:pathLst>
                <a:path w="409" h="416">
                  <a:moveTo>
                    <a:pt x="0" y="99"/>
                  </a:moveTo>
                  <a:cubicBezTo>
                    <a:pt x="79" y="49"/>
                    <a:pt x="159" y="0"/>
                    <a:pt x="227" y="53"/>
                  </a:cubicBezTo>
                  <a:cubicBezTo>
                    <a:pt x="295" y="106"/>
                    <a:pt x="379" y="356"/>
                    <a:pt x="409" y="41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grpSp>
        <p:nvGrpSpPr>
          <p:cNvPr id="67598" name="Group 14"/>
          <p:cNvGrpSpPr>
            <a:grpSpLocks/>
          </p:cNvGrpSpPr>
          <p:nvPr/>
        </p:nvGrpSpPr>
        <p:grpSpPr bwMode="auto">
          <a:xfrm>
            <a:off x="4524375" y="4789488"/>
            <a:ext cx="1344613" cy="1871662"/>
            <a:chOff x="2850" y="3017"/>
            <a:chExt cx="847" cy="1179"/>
          </a:xfrm>
        </p:grpSpPr>
        <p:sp>
          <p:nvSpPr>
            <p:cNvPr id="67599" name="Freeform 15"/>
            <p:cNvSpPr>
              <a:spLocks/>
            </p:cNvSpPr>
            <p:nvPr/>
          </p:nvSpPr>
          <p:spPr bwMode="auto">
            <a:xfrm>
              <a:off x="2850" y="3017"/>
              <a:ext cx="756" cy="1179"/>
            </a:xfrm>
            <a:custGeom>
              <a:avLst/>
              <a:gdLst/>
              <a:ahLst/>
              <a:cxnLst>
                <a:cxn ang="0">
                  <a:pos x="121" y="0"/>
                </a:cxn>
                <a:cxn ang="0">
                  <a:pos x="121" y="272"/>
                </a:cxn>
                <a:cxn ang="0">
                  <a:pos x="348" y="363"/>
                </a:cxn>
                <a:cxn ang="0">
                  <a:pos x="529" y="363"/>
                </a:cxn>
                <a:cxn ang="0">
                  <a:pos x="574" y="544"/>
                </a:cxn>
                <a:cxn ang="0">
                  <a:pos x="75" y="590"/>
                </a:cxn>
                <a:cxn ang="0">
                  <a:pos x="121" y="862"/>
                </a:cxn>
                <a:cxn ang="0">
                  <a:pos x="665" y="907"/>
                </a:cxn>
                <a:cxn ang="0">
                  <a:pos x="665" y="1179"/>
                </a:cxn>
              </a:cxnLst>
              <a:rect l="0" t="0" r="r" b="b"/>
              <a:pathLst>
                <a:path w="756" h="1179">
                  <a:moveTo>
                    <a:pt x="121" y="0"/>
                  </a:moveTo>
                  <a:cubicBezTo>
                    <a:pt x="102" y="106"/>
                    <a:pt x="83" y="212"/>
                    <a:pt x="121" y="272"/>
                  </a:cubicBezTo>
                  <a:cubicBezTo>
                    <a:pt x="159" y="332"/>
                    <a:pt x="280" y="348"/>
                    <a:pt x="348" y="363"/>
                  </a:cubicBezTo>
                  <a:cubicBezTo>
                    <a:pt x="416" y="378"/>
                    <a:pt x="491" y="333"/>
                    <a:pt x="529" y="363"/>
                  </a:cubicBezTo>
                  <a:cubicBezTo>
                    <a:pt x="567" y="393"/>
                    <a:pt x="649" y="506"/>
                    <a:pt x="574" y="544"/>
                  </a:cubicBezTo>
                  <a:cubicBezTo>
                    <a:pt x="499" y="582"/>
                    <a:pt x="150" y="537"/>
                    <a:pt x="75" y="590"/>
                  </a:cubicBezTo>
                  <a:cubicBezTo>
                    <a:pt x="0" y="643"/>
                    <a:pt x="23" y="809"/>
                    <a:pt x="121" y="862"/>
                  </a:cubicBezTo>
                  <a:cubicBezTo>
                    <a:pt x="219" y="915"/>
                    <a:pt x="574" y="854"/>
                    <a:pt x="665" y="907"/>
                  </a:cubicBezTo>
                  <a:cubicBezTo>
                    <a:pt x="756" y="960"/>
                    <a:pt x="665" y="1134"/>
                    <a:pt x="665" y="1179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67600" name="Freeform 16"/>
            <p:cNvSpPr>
              <a:spLocks/>
            </p:cNvSpPr>
            <p:nvPr/>
          </p:nvSpPr>
          <p:spPr bwMode="auto">
            <a:xfrm>
              <a:off x="3016" y="3022"/>
              <a:ext cx="681" cy="1088"/>
            </a:xfrm>
            <a:custGeom>
              <a:avLst/>
              <a:gdLst/>
              <a:ahLst/>
              <a:cxnLst>
                <a:cxn ang="0">
                  <a:pos x="136" y="0"/>
                </a:cxn>
                <a:cxn ang="0">
                  <a:pos x="136" y="136"/>
                </a:cxn>
                <a:cxn ang="0">
                  <a:pos x="454" y="227"/>
                </a:cxn>
                <a:cxn ang="0">
                  <a:pos x="590" y="590"/>
                </a:cxn>
                <a:cxn ang="0">
                  <a:pos x="272" y="680"/>
                </a:cxn>
                <a:cxn ang="0">
                  <a:pos x="45" y="680"/>
                </a:cxn>
                <a:cxn ang="0">
                  <a:pos x="91" y="771"/>
                </a:cxn>
                <a:cxn ang="0">
                  <a:pos x="590" y="771"/>
                </a:cxn>
                <a:cxn ang="0">
                  <a:pos x="635" y="1088"/>
                </a:cxn>
              </a:cxnLst>
              <a:rect l="0" t="0" r="r" b="b"/>
              <a:pathLst>
                <a:path w="681" h="1088">
                  <a:moveTo>
                    <a:pt x="136" y="0"/>
                  </a:moveTo>
                  <a:cubicBezTo>
                    <a:pt x="109" y="49"/>
                    <a:pt x="83" y="98"/>
                    <a:pt x="136" y="136"/>
                  </a:cubicBezTo>
                  <a:cubicBezTo>
                    <a:pt x="189" y="174"/>
                    <a:pt x="378" y="151"/>
                    <a:pt x="454" y="227"/>
                  </a:cubicBezTo>
                  <a:cubicBezTo>
                    <a:pt x="530" y="303"/>
                    <a:pt x="620" y="514"/>
                    <a:pt x="590" y="590"/>
                  </a:cubicBezTo>
                  <a:cubicBezTo>
                    <a:pt x="560" y="666"/>
                    <a:pt x="363" y="665"/>
                    <a:pt x="272" y="680"/>
                  </a:cubicBezTo>
                  <a:cubicBezTo>
                    <a:pt x="181" y="695"/>
                    <a:pt x="75" y="665"/>
                    <a:pt x="45" y="680"/>
                  </a:cubicBezTo>
                  <a:cubicBezTo>
                    <a:pt x="15" y="695"/>
                    <a:pt x="0" y="756"/>
                    <a:pt x="91" y="771"/>
                  </a:cubicBezTo>
                  <a:cubicBezTo>
                    <a:pt x="182" y="786"/>
                    <a:pt x="499" y="718"/>
                    <a:pt x="590" y="771"/>
                  </a:cubicBezTo>
                  <a:cubicBezTo>
                    <a:pt x="681" y="824"/>
                    <a:pt x="628" y="1035"/>
                    <a:pt x="635" y="1088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67602" name="Text Box 18"/>
          <p:cNvSpPr txBox="1">
            <a:spLocks noChangeArrowheads="1"/>
          </p:cNvSpPr>
          <p:nvPr/>
        </p:nvSpPr>
        <p:spPr bwMode="auto">
          <a:xfrm rot="3769134">
            <a:off x="6761163" y="2492375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bg1"/>
                </a:solidFill>
              </a:rPr>
              <a:t>RIÑON</a:t>
            </a:r>
          </a:p>
        </p:txBody>
      </p:sp>
      <p:sp>
        <p:nvSpPr>
          <p:cNvPr id="67603" name="Text Box 19"/>
          <p:cNvSpPr txBox="1">
            <a:spLocks noChangeArrowheads="1"/>
          </p:cNvSpPr>
          <p:nvPr/>
        </p:nvSpPr>
        <p:spPr bwMode="auto">
          <a:xfrm>
            <a:off x="5076825" y="4292600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BILIS</a:t>
            </a:r>
          </a:p>
        </p:txBody>
      </p:sp>
      <p:sp>
        <p:nvSpPr>
          <p:cNvPr id="67604" name="Text Box 20"/>
          <p:cNvSpPr txBox="1">
            <a:spLocks noChangeArrowheads="1"/>
          </p:cNvSpPr>
          <p:nvPr/>
        </p:nvSpPr>
        <p:spPr bwMode="auto">
          <a:xfrm>
            <a:off x="7667625" y="4292600"/>
            <a:ext cx="1368425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URO-BG</a:t>
            </a:r>
          </a:p>
        </p:txBody>
      </p:sp>
      <p:sp>
        <p:nvSpPr>
          <p:cNvPr id="67605" name="Text Box 21"/>
          <p:cNvSpPr txBox="1">
            <a:spLocks noChangeArrowheads="1"/>
          </p:cNvSpPr>
          <p:nvPr/>
        </p:nvSpPr>
        <p:spPr bwMode="auto">
          <a:xfrm>
            <a:off x="7488238" y="5254625"/>
            <a:ext cx="1655762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UROBILINA</a:t>
            </a:r>
          </a:p>
        </p:txBody>
      </p:sp>
      <p:sp>
        <p:nvSpPr>
          <p:cNvPr id="67606" name="Text Box 22"/>
          <p:cNvSpPr txBox="1">
            <a:spLocks noChangeArrowheads="1"/>
          </p:cNvSpPr>
          <p:nvPr/>
        </p:nvSpPr>
        <p:spPr bwMode="auto">
          <a:xfrm>
            <a:off x="3276600" y="6308725"/>
            <a:ext cx="1943100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ESTERCO-BG</a:t>
            </a:r>
          </a:p>
        </p:txBody>
      </p:sp>
      <p:sp>
        <p:nvSpPr>
          <p:cNvPr id="67607" name="Text Box 23"/>
          <p:cNvSpPr txBox="1">
            <a:spLocks noChangeArrowheads="1"/>
          </p:cNvSpPr>
          <p:nvPr/>
        </p:nvSpPr>
        <p:spPr bwMode="auto">
          <a:xfrm>
            <a:off x="323850" y="6308725"/>
            <a:ext cx="2446338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ESTERCOBILINA</a:t>
            </a:r>
          </a:p>
        </p:txBody>
      </p:sp>
      <p:sp>
        <p:nvSpPr>
          <p:cNvPr id="67608" name="Text Box 24"/>
          <p:cNvSpPr txBox="1">
            <a:spLocks noChangeArrowheads="1"/>
          </p:cNvSpPr>
          <p:nvPr/>
        </p:nvSpPr>
        <p:spPr bwMode="auto">
          <a:xfrm>
            <a:off x="4859338" y="2205038"/>
            <a:ext cx="1943100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ESTERCO-BG</a:t>
            </a:r>
          </a:p>
        </p:txBody>
      </p:sp>
      <p:sp>
        <p:nvSpPr>
          <p:cNvPr id="67609" name="Line 25"/>
          <p:cNvSpPr>
            <a:spLocks noChangeShapeType="1"/>
          </p:cNvSpPr>
          <p:nvPr/>
        </p:nvSpPr>
        <p:spPr bwMode="auto">
          <a:xfrm>
            <a:off x="3448050" y="17732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7610" name="Line 26"/>
          <p:cNvSpPr>
            <a:spLocks noChangeShapeType="1"/>
          </p:cNvSpPr>
          <p:nvPr/>
        </p:nvSpPr>
        <p:spPr bwMode="auto">
          <a:xfrm>
            <a:off x="3419475" y="278130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7611" name="Line 27"/>
          <p:cNvSpPr>
            <a:spLocks noChangeShapeType="1"/>
          </p:cNvSpPr>
          <p:nvPr/>
        </p:nvSpPr>
        <p:spPr bwMode="auto">
          <a:xfrm>
            <a:off x="4932363" y="4221163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7612" name="AutoShape 28"/>
          <p:cNvSpPr>
            <a:spLocks noChangeArrowheads="1"/>
          </p:cNvSpPr>
          <p:nvPr/>
        </p:nvSpPr>
        <p:spPr bwMode="auto">
          <a:xfrm rot="15973132">
            <a:off x="2949575" y="3898900"/>
            <a:ext cx="801688" cy="2452688"/>
          </a:xfrm>
          <a:custGeom>
            <a:avLst/>
            <a:gdLst>
              <a:gd name="G0" fmla="+- 13751 0 0"/>
              <a:gd name="G1" fmla="+- 4781 0 0"/>
              <a:gd name="G2" fmla="+- 12158 0 4781"/>
              <a:gd name="G3" fmla="+- G2 0 4781"/>
              <a:gd name="G4" fmla="*/ G3 32768 32059"/>
              <a:gd name="G5" fmla="*/ G4 1 2"/>
              <a:gd name="G6" fmla="+- 21600 0 13751"/>
              <a:gd name="G7" fmla="*/ G6 4781 6079"/>
              <a:gd name="G8" fmla="+- G7 13751 0"/>
              <a:gd name="T0" fmla="*/ 13751 w 21600"/>
              <a:gd name="T1" fmla="*/ 0 h 21600"/>
              <a:gd name="T2" fmla="*/ 13751 w 21600"/>
              <a:gd name="T3" fmla="*/ 12158 h 21600"/>
              <a:gd name="T4" fmla="*/ 132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3751" y="0"/>
                </a:lnTo>
                <a:lnTo>
                  <a:pt x="13751" y="4781"/>
                </a:lnTo>
                <a:lnTo>
                  <a:pt x="12427" y="4781"/>
                </a:lnTo>
                <a:cubicBezTo>
                  <a:pt x="5564" y="4781"/>
                  <a:pt x="0" y="8084"/>
                  <a:pt x="0" y="12158"/>
                </a:cubicBezTo>
                <a:lnTo>
                  <a:pt x="0" y="21600"/>
                </a:lnTo>
                <a:lnTo>
                  <a:pt x="2653" y="21600"/>
                </a:lnTo>
                <a:lnTo>
                  <a:pt x="2653" y="12158"/>
                </a:lnTo>
                <a:cubicBezTo>
                  <a:pt x="2653" y="9518"/>
                  <a:pt x="7029" y="7377"/>
                  <a:pt x="12427" y="7377"/>
                </a:cubicBezTo>
                <a:lnTo>
                  <a:pt x="13751" y="7377"/>
                </a:lnTo>
                <a:lnTo>
                  <a:pt x="13751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67613" name="AutoShape 29"/>
          <p:cNvSpPr>
            <a:spLocks noChangeArrowheads="1"/>
          </p:cNvSpPr>
          <p:nvPr/>
        </p:nvSpPr>
        <p:spPr bwMode="auto">
          <a:xfrm rot="5400000">
            <a:off x="5293519" y="6284119"/>
            <a:ext cx="261938" cy="742950"/>
          </a:xfrm>
          <a:prstGeom prst="curvedLeftArrow">
            <a:avLst>
              <a:gd name="adj1" fmla="val 56727"/>
              <a:gd name="adj2" fmla="val 11345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67614" name="Line 30"/>
          <p:cNvSpPr>
            <a:spLocks noChangeShapeType="1"/>
          </p:cNvSpPr>
          <p:nvPr/>
        </p:nvSpPr>
        <p:spPr bwMode="auto">
          <a:xfrm flipH="1">
            <a:off x="2482850" y="6524625"/>
            <a:ext cx="504825" cy="0"/>
          </a:xfrm>
          <a:prstGeom prst="line">
            <a:avLst/>
          </a:prstGeom>
          <a:noFill/>
          <a:ln w="476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7615" name="Line 31"/>
          <p:cNvSpPr>
            <a:spLocks noChangeShapeType="1"/>
          </p:cNvSpPr>
          <p:nvPr/>
        </p:nvSpPr>
        <p:spPr bwMode="auto">
          <a:xfrm>
            <a:off x="8459788" y="3716338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7616" name="Line 32"/>
          <p:cNvSpPr>
            <a:spLocks noChangeShapeType="1"/>
          </p:cNvSpPr>
          <p:nvPr/>
        </p:nvSpPr>
        <p:spPr bwMode="auto">
          <a:xfrm>
            <a:off x="8459788" y="4724400"/>
            <a:ext cx="0" cy="5397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7617" name="Text Box 33"/>
          <p:cNvSpPr txBox="1">
            <a:spLocks noChangeArrowheads="1"/>
          </p:cNvSpPr>
          <p:nvPr/>
        </p:nvSpPr>
        <p:spPr bwMode="auto">
          <a:xfrm>
            <a:off x="1547813" y="5300663"/>
            <a:ext cx="19431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ESTERCO-BG</a:t>
            </a:r>
          </a:p>
        </p:txBody>
      </p:sp>
      <p:sp>
        <p:nvSpPr>
          <p:cNvPr id="67618" name="AutoShape 34"/>
          <p:cNvSpPr>
            <a:spLocks noChangeArrowheads="1"/>
          </p:cNvSpPr>
          <p:nvPr/>
        </p:nvSpPr>
        <p:spPr bwMode="auto">
          <a:xfrm>
            <a:off x="5076825" y="2852738"/>
            <a:ext cx="1655763" cy="4318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67623" name="Text Box 39"/>
          <p:cNvSpPr txBox="1">
            <a:spLocks noChangeArrowheads="1"/>
          </p:cNvSpPr>
          <p:nvPr/>
        </p:nvSpPr>
        <p:spPr bwMode="auto">
          <a:xfrm>
            <a:off x="1619250" y="2133600"/>
            <a:ext cx="5032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/>
              <a:t>&gt;</a:t>
            </a:r>
          </a:p>
        </p:txBody>
      </p:sp>
      <p:sp>
        <p:nvSpPr>
          <p:cNvPr id="67624" name="Text Box 40"/>
          <p:cNvSpPr txBox="1">
            <a:spLocks noChangeArrowheads="1"/>
          </p:cNvSpPr>
          <p:nvPr/>
        </p:nvSpPr>
        <p:spPr bwMode="auto">
          <a:xfrm>
            <a:off x="4500563" y="2060575"/>
            <a:ext cx="5032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/>
              <a:t>&gt;</a:t>
            </a:r>
          </a:p>
        </p:txBody>
      </p:sp>
      <p:sp>
        <p:nvSpPr>
          <p:cNvPr id="67625" name="Text Box 41"/>
          <p:cNvSpPr txBox="1">
            <a:spLocks noChangeArrowheads="1"/>
          </p:cNvSpPr>
          <p:nvPr/>
        </p:nvSpPr>
        <p:spPr bwMode="auto">
          <a:xfrm>
            <a:off x="6948488" y="4221163"/>
            <a:ext cx="5032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/>
              <a:t>&gt;</a:t>
            </a:r>
          </a:p>
        </p:txBody>
      </p:sp>
      <p:sp>
        <p:nvSpPr>
          <p:cNvPr id="67626" name="Text Box 42"/>
          <p:cNvSpPr txBox="1">
            <a:spLocks noChangeArrowheads="1"/>
          </p:cNvSpPr>
          <p:nvPr/>
        </p:nvSpPr>
        <p:spPr bwMode="auto">
          <a:xfrm>
            <a:off x="0" y="6278563"/>
            <a:ext cx="5032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/>
              <a:t>&gt;</a:t>
            </a:r>
          </a:p>
        </p:txBody>
      </p:sp>
      <p:sp>
        <p:nvSpPr>
          <p:cNvPr id="67627" name="Text Box 43"/>
          <p:cNvSpPr txBox="1">
            <a:spLocks noChangeArrowheads="1"/>
          </p:cNvSpPr>
          <p:nvPr/>
        </p:nvSpPr>
        <p:spPr bwMode="auto">
          <a:xfrm>
            <a:off x="2987675" y="6234113"/>
            <a:ext cx="5032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/>
              <a:t>&gt;</a:t>
            </a:r>
          </a:p>
        </p:txBody>
      </p:sp>
      <p:sp>
        <p:nvSpPr>
          <p:cNvPr id="67628" name="Text Box 44"/>
          <p:cNvSpPr txBox="1">
            <a:spLocks noChangeArrowheads="1"/>
          </p:cNvSpPr>
          <p:nvPr/>
        </p:nvSpPr>
        <p:spPr bwMode="auto">
          <a:xfrm>
            <a:off x="6877050" y="5157788"/>
            <a:ext cx="5032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/>
              <a:t>&gt;</a:t>
            </a:r>
          </a:p>
        </p:txBody>
      </p:sp>
      <p:sp>
        <p:nvSpPr>
          <p:cNvPr id="67629" name="Text Box 45"/>
          <p:cNvSpPr txBox="1">
            <a:spLocks noChangeArrowheads="1"/>
          </p:cNvSpPr>
          <p:nvPr/>
        </p:nvSpPr>
        <p:spPr bwMode="auto">
          <a:xfrm>
            <a:off x="900113" y="5157788"/>
            <a:ext cx="5032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/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7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7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7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7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7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7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7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7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67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7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7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7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7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7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7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7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7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7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7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7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7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7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7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7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7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7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7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7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7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7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7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67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6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7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7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7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7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7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7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67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7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7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7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0" dur="500"/>
                                        <p:tgtEl>
                                          <p:spTgt spid="67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nimBg="1"/>
      <p:bldP spid="67589" grpId="0" animBg="1"/>
      <p:bldP spid="67590" grpId="0" animBg="1"/>
      <p:bldP spid="67591" grpId="0" animBg="1"/>
      <p:bldP spid="67593" grpId="0"/>
      <p:bldP spid="67602" grpId="0"/>
      <p:bldP spid="67603" grpId="0"/>
      <p:bldP spid="67604" grpId="0" animBg="1"/>
      <p:bldP spid="67605" grpId="0" animBg="1"/>
      <p:bldP spid="67606" grpId="0" animBg="1"/>
      <p:bldP spid="67607" grpId="0" animBg="1"/>
      <p:bldP spid="67608" grpId="0" animBg="1"/>
      <p:bldP spid="67609" grpId="0" animBg="1"/>
      <p:bldP spid="67609" grpId="1" animBg="1"/>
      <p:bldP spid="67610" grpId="0" animBg="1"/>
      <p:bldP spid="67611" grpId="0" animBg="1"/>
      <p:bldP spid="67612" grpId="0" animBg="1"/>
      <p:bldP spid="67613" grpId="0" animBg="1"/>
      <p:bldP spid="67614" grpId="0" animBg="1"/>
      <p:bldP spid="67615" grpId="0" animBg="1"/>
      <p:bldP spid="67616" grpId="0" animBg="1"/>
      <p:bldP spid="67617" grpId="0" animBg="1"/>
      <p:bldP spid="67618" grpId="0" animBg="1"/>
      <p:bldP spid="67623" grpId="0"/>
      <p:bldP spid="67624" grpId="0"/>
      <p:bldP spid="67625" grpId="0"/>
      <p:bldP spid="67626" grpId="0"/>
      <p:bldP spid="67627" grpId="0"/>
      <p:bldP spid="67628" grpId="0"/>
      <p:bldP spid="676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62" name="Line 30"/>
          <p:cNvSpPr>
            <a:spLocks noChangeShapeType="1"/>
          </p:cNvSpPr>
          <p:nvPr/>
        </p:nvSpPr>
        <p:spPr bwMode="auto">
          <a:xfrm flipH="1">
            <a:off x="2843213" y="6669088"/>
            <a:ext cx="504825" cy="0"/>
          </a:xfrm>
          <a:prstGeom prst="line">
            <a:avLst/>
          </a:prstGeom>
          <a:noFill/>
          <a:ln w="476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2916238" y="1125538"/>
            <a:ext cx="10810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400" b="1"/>
              <a:t>SRE</a:t>
            </a: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2268538" y="2060575"/>
            <a:ext cx="2089150" cy="711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solidFill>
                  <a:srgbClr val="FF3300"/>
                </a:solidFill>
              </a:rPr>
              <a:t>BILIRRUBINA (Indirecta)</a:t>
            </a:r>
          </a:p>
        </p:txBody>
      </p:sp>
      <p:sp>
        <p:nvSpPr>
          <p:cNvPr id="69639" name="Freeform 7" descr="50%"/>
          <p:cNvSpPr>
            <a:spLocks/>
          </p:cNvSpPr>
          <p:nvPr/>
        </p:nvSpPr>
        <p:spPr bwMode="auto">
          <a:xfrm>
            <a:off x="2051050" y="3141663"/>
            <a:ext cx="3732213" cy="1595437"/>
          </a:xfrm>
          <a:custGeom>
            <a:avLst/>
            <a:gdLst/>
            <a:ahLst/>
            <a:cxnLst>
              <a:cxn ang="0">
                <a:pos x="136" y="680"/>
              </a:cxn>
              <a:cxn ang="0">
                <a:pos x="317" y="498"/>
              </a:cxn>
              <a:cxn ang="0">
                <a:pos x="998" y="45"/>
              </a:cxn>
              <a:cxn ang="0">
                <a:pos x="1950" y="226"/>
              </a:cxn>
              <a:cxn ang="0">
                <a:pos x="2268" y="181"/>
              </a:cxn>
              <a:cxn ang="0">
                <a:pos x="2268" y="589"/>
              </a:cxn>
              <a:cxn ang="0">
                <a:pos x="1769" y="680"/>
              </a:cxn>
              <a:cxn ang="0">
                <a:pos x="1224" y="952"/>
              </a:cxn>
              <a:cxn ang="0">
                <a:pos x="816" y="861"/>
              </a:cxn>
              <a:cxn ang="0">
                <a:pos x="363" y="952"/>
              </a:cxn>
              <a:cxn ang="0">
                <a:pos x="45" y="952"/>
              </a:cxn>
              <a:cxn ang="0">
                <a:pos x="136" y="680"/>
              </a:cxn>
            </a:cxnLst>
            <a:rect l="0" t="0" r="r" b="b"/>
            <a:pathLst>
              <a:path w="2351" h="1005">
                <a:moveTo>
                  <a:pt x="136" y="680"/>
                </a:moveTo>
                <a:cubicBezTo>
                  <a:pt x="181" y="604"/>
                  <a:pt x="173" y="604"/>
                  <a:pt x="317" y="498"/>
                </a:cubicBezTo>
                <a:cubicBezTo>
                  <a:pt x="461" y="392"/>
                  <a:pt x="726" y="90"/>
                  <a:pt x="998" y="45"/>
                </a:cubicBezTo>
                <a:cubicBezTo>
                  <a:pt x="1270" y="0"/>
                  <a:pt x="1738" y="203"/>
                  <a:pt x="1950" y="226"/>
                </a:cubicBezTo>
                <a:cubicBezTo>
                  <a:pt x="2162" y="249"/>
                  <a:pt x="2215" y="121"/>
                  <a:pt x="2268" y="181"/>
                </a:cubicBezTo>
                <a:cubicBezTo>
                  <a:pt x="2321" y="241"/>
                  <a:pt x="2351" y="506"/>
                  <a:pt x="2268" y="589"/>
                </a:cubicBezTo>
                <a:cubicBezTo>
                  <a:pt x="2185" y="672"/>
                  <a:pt x="1943" y="620"/>
                  <a:pt x="1769" y="680"/>
                </a:cubicBezTo>
                <a:cubicBezTo>
                  <a:pt x="1595" y="740"/>
                  <a:pt x="1383" y="922"/>
                  <a:pt x="1224" y="952"/>
                </a:cubicBezTo>
                <a:cubicBezTo>
                  <a:pt x="1065" y="982"/>
                  <a:pt x="959" y="861"/>
                  <a:pt x="816" y="861"/>
                </a:cubicBezTo>
                <a:cubicBezTo>
                  <a:pt x="673" y="861"/>
                  <a:pt x="491" y="937"/>
                  <a:pt x="363" y="952"/>
                </a:cubicBezTo>
                <a:cubicBezTo>
                  <a:pt x="235" y="967"/>
                  <a:pt x="90" y="1005"/>
                  <a:pt x="45" y="952"/>
                </a:cubicBezTo>
                <a:cubicBezTo>
                  <a:pt x="0" y="899"/>
                  <a:pt x="91" y="756"/>
                  <a:pt x="136" y="680"/>
                </a:cubicBezTo>
                <a:close/>
              </a:path>
            </a:pathLst>
          </a:custGeom>
          <a:pattFill prst="pct50">
            <a:fgClr>
              <a:srgbClr val="CC6600"/>
            </a:fgClr>
            <a:bgClr>
              <a:srgbClr val="FFFFFF"/>
            </a:bgClr>
          </a:pattFill>
          <a:ln w="539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2987675" y="3573463"/>
            <a:ext cx="2305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bg1"/>
                </a:solidFill>
              </a:rPr>
              <a:t>Gluc-Bilirrubina (Bil.  Directa)</a:t>
            </a:r>
          </a:p>
        </p:txBody>
      </p:sp>
      <p:grpSp>
        <p:nvGrpSpPr>
          <p:cNvPr id="69642" name="Group 10"/>
          <p:cNvGrpSpPr>
            <a:grpSpLocks/>
          </p:cNvGrpSpPr>
          <p:nvPr/>
        </p:nvGrpSpPr>
        <p:grpSpPr bwMode="auto">
          <a:xfrm>
            <a:off x="6704013" y="1760538"/>
            <a:ext cx="1755775" cy="2268537"/>
            <a:chOff x="4223" y="1109"/>
            <a:chExt cx="1106" cy="1429"/>
          </a:xfrm>
        </p:grpSpPr>
        <p:sp>
          <p:nvSpPr>
            <p:cNvPr id="69643" name="Freeform 11"/>
            <p:cNvSpPr>
              <a:spLocks/>
            </p:cNvSpPr>
            <p:nvPr/>
          </p:nvSpPr>
          <p:spPr bwMode="auto">
            <a:xfrm>
              <a:off x="4223" y="1109"/>
              <a:ext cx="718" cy="1429"/>
            </a:xfrm>
            <a:custGeom>
              <a:avLst/>
              <a:gdLst/>
              <a:ahLst/>
              <a:cxnLst>
                <a:cxn ang="0">
                  <a:pos x="522" y="552"/>
                </a:cxn>
                <a:cxn ang="0">
                  <a:pos x="703" y="235"/>
                </a:cxn>
                <a:cxn ang="0">
                  <a:pos x="431" y="8"/>
                </a:cxn>
                <a:cxn ang="0">
                  <a:pos x="159" y="189"/>
                </a:cxn>
                <a:cxn ang="0">
                  <a:pos x="23" y="824"/>
                </a:cxn>
                <a:cxn ang="0">
                  <a:pos x="295" y="1323"/>
                </a:cxn>
                <a:cxn ang="0">
                  <a:pos x="522" y="1369"/>
                </a:cxn>
                <a:cxn ang="0">
                  <a:pos x="658" y="960"/>
                </a:cxn>
                <a:cxn ang="0">
                  <a:pos x="522" y="552"/>
                </a:cxn>
              </a:cxnLst>
              <a:rect l="0" t="0" r="r" b="b"/>
              <a:pathLst>
                <a:path w="718" h="1429">
                  <a:moveTo>
                    <a:pt x="522" y="552"/>
                  </a:moveTo>
                  <a:cubicBezTo>
                    <a:pt x="529" y="431"/>
                    <a:pt x="718" y="326"/>
                    <a:pt x="703" y="235"/>
                  </a:cubicBezTo>
                  <a:cubicBezTo>
                    <a:pt x="688" y="144"/>
                    <a:pt x="522" y="16"/>
                    <a:pt x="431" y="8"/>
                  </a:cubicBezTo>
                  <a:cubicBezTo>
                    <a:pt x="340" y="0"/>
                    <a:pt x="227" y="53"/>
                    <a:pt x="159" y="189"/>
                  </a:cubicBezTo>
                  <a:cubicBezTo>
                    <a:pt x="91" y="325"/>
                    <a:pt x="0" y="635"/>
                    <a:pt x="23" y="824"/>
                  </a:cubicBezTo>
                  <a:cubicBezTo>
                    <a:pt x="46" y="1013"/>
                    <a:pt x="212" y="1232"/>
                    <a:pt x="295" y="1323"/>
                  </a:cubicBezTo>
                  <a:cubicBezTo>
                    <a:pt x="378" y="1414"/>
                    <a:pt x="462" y="1429"/>
                    <a:pt x="522" y="1369"/>
                  </a:cubicBezTo>
                  <a:cubicBezTo>
                    <a:pt x="582" y="1309"/>
                    <a:pt x="658" y="1096"/>
                    <a:pt x="658" y="960"/>
                  </a:cubicBezTo>
                  <a:cubicBezTo>
                    <a:pt x="658" y="824"/>
                    <a:pt x="515" y="673"/>
                    <a:pt x="522" y="552"/>
                  </a:cubicBezTo>
                  <a:close/>
                </a:path>
              </a:pathLst>
            </a:custGeom>
            <a:solidFill>
              <a:srgbClr val="BC406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69644" name="Freeform 12"/>
            <p:cNvSpPr>
              <a:spLocks/>
            </p:cNvSpPr>
            <p:nvPr/>
          </p:nvSpPr>
          <p:spPr bwMode="auto">
            <a:xfrm>
              <a:off x="4740" y="1570"/>
              <a:ext cx="589" cy="634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363" y="90"/>
                </a:cxn>
                <a:cxn ang="0">
                  <a:pos x="589" y="634"/>
                </a:cxn>
              </a:cxnLst>
              <a:rect l="0" t="0" r="r" b="b"/>
              <a:pathLst>
                <a:path w="589" h="634">
                  <a:moveTo>
                    <a:pt x="0" y="90"/>
                  </a:moveTo>
                  <a:cubicBezTo>
                    <a:pt x="132" y="45"/>
                    <a:pt x="265" y="0"/>
                    <a:pt x="363" y="90"/>
                  </a:cubicBezTo>
                  <a:cubicBezTo>
                    <a:pt x="461" y="180"/>
                    <a:pt x="551" y="543"/>
                    <a:pt x="589" y="63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69645" name="Freeform 13"/>
            <p:cNvSpPr>
              <a:spLocks/>
            </p:cNvSpPr>
            <p:nvPr/>
          </p:nvSpPr>
          <p:spPr bwMode="auto">
            <a:xfrm>
              <a:off x="4835" y="1789"/>
              <a:ext cx="409" cy="416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227" y="53"/>
                </a:cxn>
                <a:cxn ang="0">
                  <a:pos x="409" y="416"/>
                </a:cxn>
              </a:cxnLst>
              <a:rect l="0" t="0" r="r" b="b"/>
              <a:pathLst>
                <a:path w="409" h="416">
                  <a:moveTo>
                    <a:pt x="0" y="99"/>
                  </a:moveTo>
                  <a:cubicBezTo>
                    <a:pt x="79" y="49"/>
                    <a:pt x="159" y="0"/>
                    <a:pt x="227" y="53"/>
                  </a:cubicBezTo>
                  <a:cubicBezTo>
                    <a:pt x="295" y="106"/>
                    <a:pt x="379" y="356"/>
                    <a:pt x="409" y="41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grpSp>
        <p:nvGrpSpPr>
          <p:cNvPr id="69646" name="Group 14"/>
          <p:cNvGrpSpPr>
            <a:grpSpLocks/>
          </p:cNvGrpSpPr>
          <p:nvPr/>
        </p:nvGrpSpPr>
        <p:grpSpPr bwMode="auto">
          <a:xfrm>
            <a:off x="4524375" y="4789488"/>
            <a:ext cx="1344613" cy="1871662"/>
            <a:chOff x="2850" y="3017"/>
            <a:chExt cx="847" cy="1179"/>
          </a:xfrm>
        </p:grpSpPr>
        <p:sp>
          <p:nvSpPr>
            <p:cNvPr id="69647" name="Freeform 15"/>
            <p:cNvSpPr>
              <a:spLocks/>
            </p:cNvSpPr>
            <p:nvPr/>
          </p:nvSpPr>
          <p:spPr bwMode="auto">
            <a:xfrm>
              <a:off x="2850" y="3017"/>
              <a:ext cx="756" cy="1179"/>
            </a:xfrm>
            <a:custGeom>
              <a:avLst/>
              <a:gdLst/>
              <a:ahLst/>
              <a:cxnLst>
                <a:cxn ang="0">
                  <a:pos x="121" y="0"/>
                </a:cxn>
                <a:cxn ang="0">
                  <a:pos x="121" y="272"/>
                </a:cxn>
                <a:cxn ang="0">
                  <a:pos x="348" y="363"/>
                </a:cxn>
                <a:cxn ang="0">
                  <a:pos x="529" y="363"/>
                </a:cxn>
                <a:cxn ang="0">
                  <a:pos x="574" y="544"/>
                </a:cxn>
                <a:cxn ang="0">
                  <a:pos x="75" y="590"/>
                </a:cxn>
                <a:cxn ang="0">
                  <a:pos x="121" y="862"/>
                </a:cxn>
                <a:cxn ang="0">
                  <a:pos x="665" y="907"/>
                </a:cxn>
                <a:cxn ang="0">
                  <a:pos x="665" y="1179"/>
                </a:cxn>
              </a:cxnLst>
              <a:rect l="0" t="0" r="r" b="b"/>
              <a:pathLst>
                <a:path w="756" h="1179">
                  <a:moveTo>
                    <a:pt x="121" y="0"/>
                  </a:moveTo>
                  <a:cubicBezTo>
                    <a:pt x="102" y="106"/>
                    <a:pt x="83" y="212"/>
                    <a:pt x="121" y="272"/>
                  </a:cubicBezTo>
                  <a:cubicBezTo>
                    <a:pt x="159" y="332"/>
                    <a:pt x="280" y="348"/>
                    <a:pt x="348" y="363"/>
                  </a:cubicBezTo>
                  <a:cubicBezTo>
                    <a:pt x="416" y="378"/>
                    <a:pt x="491" y="333"/>
                    <a:pt x="529" y="363"/>
                  </a:cubicBezTo>
                  <a:cubicBezTo>
                    <a:pt x="567" y="393"/>
                    <a:pt x="649" y="506"/>
                    <a:pt x="574" y="544"/>
                  </a:cubicBezTo>
                  <a:cubicBezTo>
                    <a:pt x="499" y="582"/>
                    <a:pt x="150" y="537"/>
                    <a:pt x="75" y="590"/>
                  </a:cubicBezTo>
                  <a:cubicBezTo>
                    <a:pt x="0" y="643"/>
                    <a:pt x="23" y="809"/>
                    <a:pt x="121" y="862"/>
                  </a:cubicBezTo>
                  <a:cubicBezTo>
                    <a:pt x="219" y="915"/>
                    <a:pt x="574" y="854"/>
                    <a:pt x="665" y="907"/>
                  </a:cubicBezTo>
                  <a:cubicBezTo>
                    <a:pt x="756" y="960"/>
                    <a:pt x="665" y="1134"/>
                    <a:pt x="665" y="1179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69648" name="Freeform 16"/>
            <p:cNvSpPr>
              <a:spLocks/>
            </p:cNvSpPr>
            <p:nvPr/>
          </p:nvSpPr>
          <p:spPr bwMode="auto">
            <a:xfrm>
              <a:off x="3016" y="3022"/>
              <a:ext cx="681" cy="1088"/>
            </a:xfrm>
            <a:custGeom>
              <a:avLst/>
              <a:gdLst/>
              <a:ahLst/>
              <a:cxnLst>
                <a:cxn ang="0">
                  <a:pos x="136" y="0"/>
                </a:cxn>
                <a:cxn ang="0">
                  <a:pos x="136" y="136"/>
                </a:cxn>
                <a:cxn ang="0">
                  <a:pos x="454" y="227"/>
                </a:cxn>
                <a:cxn ang="0">
                  <a:pos x="590" y="590"/>
                </a:cxn>
                <a:cxn ang="0">
                  <a:pos x="272" y="680"/>
                </a:cxn>
                <a:cxn ang="0">
                  <a:pos x="45" y="680"/>
                </a:cxn>
                <a:cxn ang="0">
                  <a:pos x="91" y="771"/>
                </a:cxn>
                <a:cxn ang="0">
                  <a:pos x="590" y="771"/>
                </a:cxn>
                <a:cxn ang="0">
                  <a:pos x="635" y="1088"/>
                </a:cxn>
              </a:cxnLst>
              <a:rect l="0" t="0" r="r" b="b"/>
              <a:pathLst>
                <a:path w="681" h="1088">
                  <a:moveTo>
                    <a:pt x="136" y="0"/>
                  </a:moveTo>
                  <a:cubicBezTo>
                    <a:pt x="109" y="49"/>
                    <a:pt x="83" y="98"/>
                    <a:pt x="136" y="136"/>
                  </a:cubicBezTo>
                  <a:cubicBezTo>
                    <a:pt x="189" y="174"/>
                    <a:pt x="378" y="151"/>
                    <a:pt x="454" y="227"/>
                  </a:cubicBezTo>
                  <a:cubicBezTo>
                    <a:pt x="530" y="303"/>
                    <a:pt x="620" y="514"/>
                    <a:pt x="590" y="590"/>
                  </a:cubicBezTo>
                  <a:cubicBezTo>
                    <a:pt x="560" y="666"/>
                    <a:pt x="363" y="665"/>
                    <a:pt x="272" y="680"/>
                  </a:cubicBezTo>
                  <a:cubicBezTo>
                    <a:pt x="181" y="695"/>
                    <a:pt x="75" y="665"/>
                    <a:pt x="45" y="680"/>
                  </a:cubicBezTo>
                  <a:cubicBezTo>
                    <a:pt x="15" y="695"/>
                    <a:pt x="0" y="756"/>
                    <a:pt x="91" y="771"/>
                  </a:cubicBezTo>
                  <a:cubicBezTo>
                    <a:pt x="182" y="786"/>
                    <a:pt x="499" y="718"/>
                    <a:pt x="590" y="771"/>
                  </a:cubicBezTo>
                  <a:cubicBezTo>
                    <a:pt x="681" y="824"/>
                    <a:pt x="628" y="1035"/>
                    <a:pt x="635" y="1088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69650" name="Text Box 18"/>
          <p:cNvSpPr txBox="1">
            <a:spLocks noChangeArrowheads="1"/>
          </p:cNvSpPr>
          <p:nvPr/>
        </p:nvSpPr>
        <p:spPr bwMode="auto">
          <a:xfrm rot="3769134">
            <a:off x="6732588" y="2492375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bg1"/>
                </a:solidFill>
              </a:rPr>
              <a:t>RIÑON</a:t>
            </a:r>
          </a:p>
        </p:txBody>
      </p:sp>
      <p:sp>
        <p:nvSpPr>
          <p:cNvPr id="69651" name="Text Box 19"/>
          <p:cNvSpPr txBox="1">
            <a:spLocks noChangeArrowheads="1"/>
          </p:cNvSpPr>
          <p:nvPr/>
        </p:nvSpPr>
        <p:spPr bwMode="auto">
          <a:xfrm>
            <a:off x="5076825" y="4292600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BILIS</a:t>
            </a:r>
          </a:p>
        </p:txBody>
      </p:sp>
      <p:sp>
        <p:nvSpPr>
          <p:cNvPr id="69652" name="Text Box 20"/>
          <p:cNvSpPr txBox="1">
            <a:spLocks noChangeArrowheads="1"/>
          </p:cNvSpPr>
          <p:nvPr/>
        </p:nvSpPr>
        <p:spPr bwMode="auto">
          <a:xfrm>
            <a:off x="7667625" y="4292600"/>
            <a:ext cx="1368425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URO-BG</a:t>
            </a:r>
          </a:p>
        </p:txBody>
      </p:sp>
      <p:sp>
        <p:nvSpPr>
          <p:cNvPr id="69653" name="Text Box 21"/>
          <p:cNvSpPr txBox="1">
            <a:spLocks noChangeArrowheads="1"/>
          </p:cNvSpPr>
          <p:nvPr/>
        </p:nvSpPr>
        <p:spPr bwMode="auto">
          <a:xfrm>
            <a:off x="7488238" y="5734050"/>
            <a:ext cx="1655762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UROBILINA</a:t>
            </a:r>
          </a:p>
        </p:txBody>
      </p:sp>
      <p:sp>
        <p:nvSpPr>
          <p:cNvPr id="69655" name="Text Box 23"/>
          <p:cNvSpPr txBox="1">
            <a:spLocks noChangeArrowheads="1"/>
          </p:cNvSpPr>
          <p:nvPr/>
        </p:nvSpPr>
        <p:spPr bwMode="auto">
          <a:xfrm>
            <a:off x="612775" y="6451600"/>
            <a:ext cx="2446338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ESTERCOBILINA</a:t>
            </a:r>
          </a:p>
        </p:txBody>
      </p:sp>
      <p:sp>
        <p:nvSpPr>
          <p:cNvPr id="69657" name="Line 25"/>
          <p:cNvSpPr>
            <a:spLocks noChangeShapeType="1"/>
          </p:cNvSpPr>
          <p:nvPr/>
        </p:nvSpPr>
        <p:spPr bwMode="auto">
          <a:xfrm>
            <a:off x="3419475" y="17732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9658" name="Line 26"/>
          <p:cNvSpPr>
            <a:spLocks noChangeShapeType="1"/>
          </p:cNvSpPr>
          <p:nvPr/>
        </p:nvSpPr>
        <p:spPr bwMode="auto">
          <a:xfrm>
            <a:off x="3419475" y="2781300"/>
            <a:ext cx="0" cy="360363"/>
          </a:xfrm>
          <a:prstGeom prst="line">
            <a:avLst/>
          </a:prstGeom>
          <a:noFill/>
          <a:ln w="50800">
            <a:solidFill>
              <a:srgbClr val="333399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9659" name="Line 27"/>
          <p:cNvSpPr>
            <a:spLocks noChangeShapeType="1"/>
          </p:cNvSpPr>
          <p:nvPr/>
        </p:nvSpPr>
        <p:spPr bwMode="auto">
          <a:xfrm>
            <a:off x="4932363" y="4221163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9660" name="AutoShape 28"/>
          <p:cNvSpPr>
            <a:spLocks noChangeArrowheads="1"/>
          </p:cNvSpPr>
          <p:nvPr/>
        </p:nvSpPr>
        <p:spPr bwMode="auto">
          <a:xfrm rot="15973132">
            <a:off x="2949575" y="3898900"/>
            <a:ext cx="801688" cy="2452688"/>
          </a:xfrm>
          <a:custGeom>
            <a:avLst/>
            <a:gdLst>
              <a:gd name="G0" fmla="+- 13751 0 0"/>
              <a:gd name="G1" fmla="+- 4781 0 0"/>
              <a:gd name="G2" fmla="+- 12158 0 4781"/>
              <a:gd name="G3" fmla="+- G2 0 4781"/>
              <a:gd name="G4" fmla="*/ G3 32768 32059"/>
              <a:gd name="G5" fmla="*/ G4 1 2"/>
              <a:gd name="G6" fmla="+- 21600 0 13751"/>
              <a:gd name="G7" fmla="*/ G6 4781 6079"/>
              <a:gd name="G8" fmla="+- G7 13751 0"/>
              <a:gd name="T0" fmla="*/ 13751 w 21600"/>
              <a:gd name="T1" fmla="*/ 0 h 21600"/>
              <a:gd name="T2" fmla="*/ 13751 w 21600"/>
              <a:gd name="T3" fmla="*/ 12158 h 21600"/>
              <a:gd name="T4" fmla="*/ 132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3751" y="0"/>
                </a:lnTo>
                <a:lnTo>
                  <a:pt x="13751" y="4781"/>
                </a:lnTo>
                <a:lnTo>
                  <a:pt x="12427" y="4781"/>
                </a:lnTo>
                <a:cubicBezTo>
                  <a:pt x="5564" y="4781"/>
                  <a:pt x="0" y="8084"/>
                  <a:pt x="0" y="12158"/>
                </a:cubicBezTo>
                <a:lnTo>
                  <a:pt x="0" y="21600"/>
                </a:lnTo>
                <a:lnTo>
                  <a:pt x="2653" y="21600"/>
                </a:lnTo>
                <a:lnTo>
                  <a:pt x="2653" y="12158"/>
                </a:lnTo>
                <a:cubicBezTo>
                  <a:pt x="2653" y="9518"/>
                  <a:pt x="7029" y="7377"/>
                  <a:pt x="12427" y="7377"/>
                </a:cubicBezTo>
                <a:lnTo>
                  <a:pt x="13751" y="7377"/>
                </a:lnTo>
                <a:lnTo>
                  <a:pt x="13751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69661" name="AutoShape 29"/>
          <p:cNvSpPr>
            <a:spLocks noChangeArrowheads="1"/>
          </p:cNvSpPr>
          <p:nvPr/>
        </p:nvSpPr>
        <p:spPr bwMode="auto">
          <a:xfrm rot="5400000">
            <a:off x="5293519" y="6284119"/>
            <a:ext cx="261938" cy="742950"/>
          </a:xfrm>
          <a:prstGeom prst="curvedLeftArrow">
            <a:avLst>
              <a:gd name="adj1" fmla="val 56727"/>
              <a:gd name="adj2" fmla="val 11345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69663" name="Line 31"/>
          <p:cNvSpPr>
            <a:spLocks noChangeShapeType="1"/>
          </p:cNvSpPr>
          <p:nvPr/>
        </p:nvSpPr>
        <p:spPr bwMode="auto">
          <a:xfrm>
            <a:off x="8459788" y="3716338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9664" name="Line 32"/>
          <p:cNvSpPr>
            <a:spLocks noChangeShapeType="1"/>
          </p:cNvSpPr>
          <p:nvPr/>
        </p:nvSpPr>
        <p:spPr bwMode="auto">
          <a:xfrm>
            <a:off x="8459788" y="4724400"/>
            <a:ext cx="0" cy="5397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9665" name="Text Box 33"/>
          <p:cNvSpPr txBox="1">
            <a:spLocks noChangeArrowheads="1"/>
          </p:cNvSpPr>
          <p:nvPr/>
        </p:nvSpPr>
        <p:spPr bwMode="auto">
          <a:xfrm>
            <a:off x="1547813" y="5300663"/>
            <a:ext cx="19431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ESTERCO-BG</a:t>
            </a:r>
          </a:p>
        </p:txBody>
      </p:sp>
      <p:sp>
        <p:nvSpPr>
          <p:cNvPr id="69666" name="AutoShape 34"/>
          <p:cNvSpPr>
            <a:spLocks noChangeArrowheads="1"/>
          </p:cNvSpPr>
          <p:nvPr/>
        </p:nvSpPr>
        <p:spPr bwMode="auto">
          <a:xfrm>
            <a:off x="5076825" y="2852738"/>
            <a:ext cx="1655763" cy="4318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69671" name="Rectangle 39"/>
          <p:cNvSpPr>
            <a:spLocks noChangeArrowheads="1"/>
          </p:cNvSpPr>
          <p:nvPr/>
        </p:nvSpPr>
        <p:spPr bwMode="auto">
          <a:xfrm>
            <a:off x="539750" y="188913"/>
            <a:ext cx="8229600" cy="936625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200" b="1">
                <a:solidFill>
                  <a:schemeClr val="tx2"/>
                </a:solidFill>
              </a:rPr>
              <a:t>Ictericia por Insuficiencia Hepática</a:t>
            </a:r>
          </a:p>
        </p:txBody>
      </p:sp>
      <p:sp>
        <p:nvSpPr>
          <p:cNvPr id="69673" name="AutoShape 41"/>
          <p:cNvSpPr>
            <a:spLocks noChangeArrowheads="1"/>
          </p:cNvSpPr>
          <p:nvPr/>
        </p:nvSpPr>
        <p:spPr bwMode="auto">
          <a:xfrm>
            <a:off x="3132138" y="3213100"/>
            <a:ext cx="1512887" cy="1439863"/>
          </a:xfrm>
          <a:custGeom>
            <a:avLst/>
            <a:gdLst>
              <a:gd name="G0" fmla="+- 102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8066" y="17346"/>
                </a:moveTo>
                <a:cubicBezTo>
                  <a:pt x="19684" y="15549"/>
                  <a:pt x="20580" y="13217"/>
                  <a:pt x="20580" y="10800"/>
                </a:cubicBezTo>
                <a:cubicBezTo>
                  <a:pt x="20580" y="5398"/>
                  <a:pt x="16201" y="1020"/>
                  <a:pt x="10800" y="1020"/>
                </a:cubicBezTo>
                <a:cubicBezTo>
                  <a:pt x="8382" y="1019"/>
                  <a:pt x="6050" y="1915"/>
                  <a:pt x="4253" y="3533"/>
                </a:cubicBezTo>
                <a:close/>
                <a:moveTo>
                  <a:pt x="3533" y="4253"/>
                </a:moveTo>
                <a:cubicBezTo>
                  <a:pt x="1915" y="6050"/>
                  <a:pt x="1020" y="8382"/>
                  <a:pt x="1020" y="10799"/>
                </a:cubicBezTo>
                <a:cubicBezTo>
                  <a:pt x="1020" y="16201"/>
                  <a:pt x="5398" y="20580"/>
                  <a:pt x="10800" y="20580"/>
                </a:cubicBezTo>
                <a:cubicBezTo>
                  <a:pt x="13217" y="20580"/>
                  <a:pt x="15549" y="19684"/>
                  <a:pt x="17346" y="18066"/>
                </a:cubicBezTo>
                <a:close/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69674" name="AutoShape 42"/>
          <p:cNvSpPr>
            <a:spLocks noChangeArrowheads="1"/>
          </p:cNvSpPr>
          <p:nvPr/>
        </p:nvSpPr>
        <p:spPr bwMode="auto">
          <a:xfrm rot="-1585749">
            <a:off x="3708400" y="2636838"/>
            <a:ext cx="576263" cy="649287"/>
          </a:xfrm>
          <a:custGeom>
            <a:avLst/>
            <a:gdLst>
              <a:gd name="G0" fmla="+- 11985 0 0"/>
              <a:gd name="G1" fmla="+- 18149 0 0"/>
              <a:gd name="G2" fmla="+- 7182 0 0"/>
              <a:gd name="G3" fmla="*/ 11985 1 2"/>
              <a:gd name="G4" fmla="+- G3 10800 0"/>
              <a:gd name="G5" fmla="+- 21600 11985 18149"/>
              <a:gd name="G6" fmla="+- 18149 7182 0"/>
              <a:gd name="G7" fmla="*/ G6 1 2"/>
              <a:gd name="G8" fmla="*/ 18149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149 1 2"/>
              <a:gd name="G15" fmla="+- G5 0 G4"/>
              <a:gd name="G16" fmla="+- G0 0 G4"/>
              <a:gd name="G17" fmla="*/ G2 G15 G16"/>
              <a:gd name="T0" fmla="*/ 16793 w 21600"/>
              <a:gd name="T1" fmla="*/ 0 h 21600"/>
              <a:gd name="T2" fmla="*/ 11985 w 21600"/>
              <a:gd name="T3" fmla="*/ 7182 h 21600"/>
              <a:gd name="T4" fmla="*/ 0 w 21600"/>
              <a:gd name="T5" fmla="*/ 19986 h 21600"/>
              <a:gd name="T6" fmla="*/ 9075 w 21600"/>
              <a:gd name="T7" fmla="*/ 21600 h 21600"/>
              <a:gd name="T8" fmla="*/ 18149 w 21600"/>
              <a:gd name="T9" fmla="*/ 15074 h 21600"/>
              <a:gd name="T10" fmla="*/ 21600 w 21600"/>
              <a:gd name="T11" fmla="*/ 7182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793" y="0"/>
                </a:moveTo>
                <a:lnTo>
                  <a:pt x="11985" y="7182"/>
                </a:lnTo>
                <a:lnTo>
                  <a:pt x="15436" y="7182"/>
                </a:lnTo>
                <a:lnTo>
                  <a:pt x="15436" y="18371"/>
                </a:lnTo>
                <a:lnTo>
                  <a:pt x="0" y="18371"/>
                </a:lnTo>
                <a:lnTo>
                  <a:pt x="0" y="21600"/>
                </a:lnTo>
                <a:lnTo>
                  <a:pt x="18149" y="21600"/>
                </a:lnTo>
                <a:lnTo>
                  <a:pt x="18149" y="7182"/>
                </a:lnTo>
                <a:lnTo>
                  <a:pt x="21600" y="7182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69675" name="Text Box 43"/>
          <p:cNvSpPr txBox="1">
            <a:spLocks noChangeArrowheads="1"/>
          </p:cNvSpPr>
          <p:nvPr/>
        </p:nvSpPr>
        <p:spPr bwMode="auto">
          <a:xfrm>
            <a:off x="4930775" y="1773238"/>
            <a:ext cx="2089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solidFill>
                  <a:srgbClr val="FF3300"/>
                </a:solidFill>
              </a:rPr>
              <a:t>BILIRRUBINA Directa</a:t>
            </a:r>
          </a:p>
        </p:txBody>
      </p:sp>
      <p:pic>
        <p:nvPicPr>
          <p:cNvPr id="69682" name="Picture 50" descr="ARRWC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844675"/>
            <a:ext cx="655638" cy="863600"/>
          </a:xfrm>
          <a:prstGeom prst="rect">
            <a:avLst/>
          </a:prstGeom>
          <a:noFill/>
        </p:spPr>
      </p:pic>
      <p:pic>
        <p:nvPicPr>
          <p:cNvPr id="69683" name="Picture 51" descr="ARRWC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628775"/>
            <a:ext cx="655637" cy="863600"/>
          </a:xfrm>
          <a:prstGeom prst="rect">
            <a:avLst/>
          </a:prstGeom>
          <a:noFill/>
        </p:spPr>
      </p:pic>
      <p:pic>
        <p:nvPicPr>
          <p:cNvPr id="69684" name="Picture 52" descr="ARRWC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673176">
            <a:off x="6877050" y="4149725"/>
            <a:ext cx="655638" cy="863600"/>
          </a:xfrm>
          <a:prstGeom prst="rect">
            <a:avLst/>
          </a:prstGeom>
          <a:noFill/>
        </p:spPr>
      </p:pic>
      <p:pic>
        <p:nvPicPr>
          <p:cNvPr id="69685" name="Picture 53" descr="ARRWC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673176">
            <a:off x="6732588" y="5445125"/>
            <a:ext cx="655637" cy="863600"/>
          </a:xfrm>
          <a:prstGeom prst="rect">
            <a:avLst/>
          </a:prstGeom>
          <a:noFill/>
        </p:spPr>
      </p:pic>
      <p:pic>
        <p:nvPicPr>
          <p:cNvPr id="69687" name="Picture 55" descr="ARRWC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673176">
            <a:off x="0" y="5994400"/>
            <a:ext cx="655638" cy="863600"/>
          </a:xfrm>
          <a:prstGeom prst="rect">
            <a:avLst/>
          </a:prstGeom>
          <a:noFill/>
        </p:spPr>
      </p:pic>
      <p:sp>
        <p:nvSpPr>
          <p:cNvPr id="69654" name="Text Box 22"/>
          <p:cNvSpPr txBox="1">
            <a:spLocks noChangeArrowheads="1"/>
          </p:cNvSpPr>
          <p:nvPr/>
        </p:nvSpPr>
        <p:spPr bwMode="auto">
          <a:xfrm>
            <a:off x="3563938" y="6451600"/>
            <a:ext cx="19431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ESTERCO-BG</a:t>
            </a:r>
          </a:p>
        </p:txBody>
      </p:sp>
      <p:pic>
        <p:nvPicPr>
          <p:cNvPr id="69686" name="Picture 54" descr="ARRWC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673176">
            <a:off x="3052763" y="5994400"/>
            <a:ext cx="655637" cy="863600"/>
          </a:xfrm>
          <a:prstGeom prst="rect">
            <a:avLst/>
          </a:prstGeom>
          <a:noFill/>
        </p:spPr>
      </p:pic>
      <p:pic>
        <p:nvPicPr>
          <p:cNvPr id="69688" name="Picture 56" descr="ARRWC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673176">
            <a:off x="900113" y="4724400"/>
            <a:ext cx="655637" cy="863600"/>
          </a:xfrm>
          <a:prstGeom prst="rect">
            <a:avLst/>
          </a:prstGeom>
          <a:noFill/>
        </p:spPr>
      </p:pic>
      <p:sp>
        <p:nvSpPr>
          <p:cNvPr id="69689" name="Oval 57"/>
          <p:cNvSpPr>
            <a:spLocks noChangeArrowheads="1"/>
          </p:cNvSpPr>
          <p:nvPr/>
        </p:nvSpPr>
        <p:spPr bwMode="auto">
          <a:xfrm>
            <a:off x="6443663" y="1125538"/>
            <a:ext cx="2305050" cy="3587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Orina Color oscuro</a:t>
            </a:r>
          </a:p>
        </p:txBody>
      </p:sp>
      <p:sp>
        <p:nvSpPr>
          <p:cNvPr id="69690" name="Line 58"/>
          <p:cNvSpPr>
            <a:spLocks noChangeShapeType="1"/>
          </p:cNvSpPr>
          <p:nvPr/>
        </p:nvSpPr>
        <p:spPr bwMode="auto">
          <a:xfrm flipV="1">
            <a:off x="6300788" y="1484313"/>
            <a:ext cx="431800" cy="144462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pic>
        <p:nvPicPr>
          <p:cNvPr id="69691" name="Picture 59" descr="ARRWC008"/>
          <p:cNvPicPr>
            <a:picLocks noChangeAspect="1" noChangeArrowheads="1"/>
          </p:cNvPicPr>
          <p:nvPr/>
        </p:nvPicPr>
        <p:blipFill>
          <a:blip r:embed="rId3">
            <a:lum bright="-24000" contrast="-46000"/>
          </a:blip>
          <a:srcRect/>
          <a:stretch>
            <a:fillRect/>
          </a:stretch>
        </p:blipFill>
        <p:spPr bwMode="auto">
          <a:xfrm rot="2505959">
            <a:off x="4716463" y="1916113"/>
            <a:ext cx="304800" cy="1606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9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9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9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9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9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9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69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2000"/>
                                        <p:tgtEl>
                                          <p:spTgt spid="69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69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69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69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69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2000"/>
                                        <p:tgtEl>
                                          <p:spTgt spid="69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69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69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9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9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9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9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9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9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9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9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9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9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9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9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9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9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9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9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9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9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69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9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9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9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69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9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69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69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9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9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69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9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69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69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62" grpId="0" animBg="1"/>
      <p:bldP spid="69637" grpId="0" animBg="1"/>
      <p:bldP spid="69638" grpId="0" animBg="1"/>
      <p:bldP spid="69638" grpId="1" animBg="1"/>
      <p:bldP spid="69639" grpId="0" animBg="1"/>
      <p:bldP spid="69641" grpId="0"/>
      <p:bldP spid="69650" grpId="0"/>
      <p:bldP spid="69651" grpId="0"/>
      <p:bldP spid="69652" grpId="0" animBg="1"/>
      <p:bldP spid="69653" grpId="0" animBg="1"/>
      <p:bldP spid="69655" grpId="0" animBg="1"/>
      <p:bldP spid="69657" grpId="0" animBg="1"/>
      <p:bldP spid="69658" grpId="0" animBg="1"/>
      <p:bldP spid="69659" grpId="0" animBg="1"/>
      <p:bldP spid="69660" grpId="0" animBg="1"/>
      <p:bldP spid="69661" grpId="0" animBg="1"/>
      <p:bldP spid="69663" grpId="0" animBg="1"/>
      <p:bldP spid="69664" grpId="0" animBg="1"/>
      <p:bldP spid="69665" grpId="0" animBg="1"/>
      <p:bldP spid="69666" grpId="0" animBg="1"/>
      <p:bldP spid="69671" grpId="0" animBg="1"/>
      <p:bldP spid="69673" grpId="0" animBg="1"/>
      <p:bldP spid="69674" grpId="0" animBg="1"/>
      <p:bldP spid="69675" grpId="0"/>
      <p:bldP spid="69654" grpId="0" animBg="1"/>
      <p:bldP spid="69689" grpId="0" animBg="1"/>
      <p:bldP spid="6969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B7CDC5"/>
          </a:solidFill>
          <a:ln>
            <a:solidFill>
              <a:schemeClr val="hlink"/>
            </a:solidFill>
          </a:ln>
        </p:spPr>
        <p:txBody>
          <a:bodyPr/>
          <a:lstStyle/>
          <a:p>
            <a:r>
              <a:rPr lang="es-ES"/>
              <a:t>BIOSINTESIS DEL HEMO</a:t>
            </a:r>
          </a:p>
        </p:txBody>
      </p:sp>
      <p:sp>
        <p:nvSpPr>
          <p:cNvPr id="20483" name="Rectangle 3" descr="Ladrillos en diagonal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4608513" cy="3382963"/>
          </a:xfrm>
          <a:pattFill prst="diagBrick">
            <a:fgClr>
              <a:srgbClr val="B7CDC5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es-ES" b="1" u="sng"/>
              <a:t>LUGAR DE SÍNTESIS</a:t>
            </a:r>
          </a:p>
          <a:p>
            <a:endParaRPr lang="es-ES" b="1"/>
          </a:p>
          <a:p>
            <a:r>
              <a:rPr lang="es-ES" b="1">
                <a:solidFill>
                  <a:schemeClr val="accent2"/>
                </a:solidFill>
              </a:rPr>
              <a:t>Hígado</a:t>
            </a:r>
          </a:p>
          <a:p>
            <a:r>
              <a:rPr lang="es-ES" b="1">
                <a:solidFill>
                  <a:schemeClr val="accent2"/>
                </a:solidFill>
              </a:rPr>
              <a:t>Medula Osea</a:t>
            </a:r>
          </a:p>
          <a:p>
            <a:r>
              <a:rPr lang="es-ES" b="1">
                <a:solidFill>
                  <a:schemeClr val="accent2"/>
                </a:solidFill>
              </a:rPr>
              <a:t>Reticulocitos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5219700" y="2205038"/>
            <a:ext cx="3527425" cy="2052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 u="sng"/>
              <a:t>PRECURSORES</a:t>
            </a:r>
          </a:p>
          <a:p>
            <a:pPr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</a:rPr>
              <a:t>Glicina</a:t>
            </a:r>
            <a:r>
              <a:rPr lang="es-ES" sz="3200" b="1"/>
              <a:t> </a:t>
            </a:r>
          </a:p>
          <a:p>
            <a:pPr>
              <a:spcBef>
                <a:spcPct val="50000"/>
              </a:spcBef>
            </a:pPr>
            <a:r>
              <a:rPr lang="es-ES" sz="3200" b="1"/>
              <a:t> </a:t>
            </a:r>
            <a:r>
              <a:rPr lang="es-ES" sz="3200" b="1">
                <a:solidFill>
                  <a:schemeClr val="accent2"/>
                </a:solidFill>
              </a:rPr>
              <a:t>Succinil-CoA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204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3" grpId="0" build="p" animBg="1"/>
      <p:bldP spid="20484" grpId="0" animBg="1"/>
      <p:bldP spid="20484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2916238" y="1322388"/>
            <a:ext cx="10810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400" b="1"/>
              <a:t>SRE</a:t>
            </a: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2268538" y="2257425"/>
            <a:ext cx="2089150" cy="71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BILIRRUBINA (Indirecta)</a:t>
            </a:r>
          </a:p>
        </p:txBody>
      </p:sp>
      <p:sp>
        <p:nvSpPr>
          <p:cNvPr id="71687" name="Freeform 7"/>
          <p:cNvSpPr>
            <a:spLocks/>
          </p:cNvSpPr>
          <p:nvPr/>
        </p:nvSpPr>
        <p:spPr bwMode="auto">
          <a:xfrm>
            <a:off x="2195513" y="3213100"/>
            <a:ext cx="3732212" cy="1595438"/>
          </a:xfrm>
          <a:custGeom>
            <a:avLst/>
            <a:gdLst/>
            <a:ahLst/>
            <a:cxnLst>
              <a:cxn ang="0">
                <a:pos x="136" y="680"/>
              </a:cxn>
              <a:cxn ang="0">
                <a:pos x="317" y="498"/>
              </a:cxn>
              <a:cxn ang="0">
                <a:pos x="998" y="45"/>
              </a:cxn>
              <a:cxn ang="0">
                <a:pos x="1950" y="226"/>
              </a:cxn>
              <a:cxn ang="0">
                <a:pos x="2268" y="181"/>
              </a:cxn>
              <a:cxn ang="0">
                <a:pos x="2268" y="589"/>
              </a:cxn>
              <a:cxn ang="0">
                <a:pos x="1769" y="680"/>
              </a:cxn>
              <a:cxn ang="0">
                <a:pos x="1224" y="952"/>
              </a:cxn>
              <a:cxn ang="0">
                <a:pos x="816" y="861"/>
              </a:cxn>
              <a:cxn ang="0">
                <a:pos x="363" y="952"/>
              </a:cxn>
              <a:cxn ang="0">
                <a:pos x="45" y="952"/>
              </a:cxn>
              <a:cxn ang="0">
                <a:pos x="136" y="680"/>
              </a:cxn>
            </a:cxnLst>
            <a:rect l="0" t="0" r="r" b="b"/>
            <a:pathLst>
              <a:path w="2351" h="1005">
                <a:moveTo>
                  <a:pt x="136" y="680"/>
                </a:moveTo>
                <a:cubicBezTo>
                  <a:pt x="181" y="604"/>
                  <a:pt x="173" y="604"/>
                  <a:pt x="317" y="498"/>
                </a:cubicBezTo>
                <a:cubicBezTo>
                  <a:pt x="461" y="392"/>
                  <a:pt x="726" y="90"/>
                  <a:pt x="998" y="45"/>
                </a:cubicBezTo>
                <a:cubicBezTo>
                  <a:pt x="1270" y="0"/>
                  <a:pt x="1738" y="203"/>
                  <a:pt x="1950" y="226"/>
                </a:cubicBezTo>
                <a:cubicBezTo>
                  <a:pt x="2162" y="249"/>
                  <a:pt x="2215" y="121"/>
                  <a:pt x="2268" y="181"/>
                </a:cubicBezTo>
                <a:cubicBezTo>
                  <a:pt x="2321" y="241"/>
                  <a:pt x="2351" y="506"/>
                  <a:pt x="2268" y="589"/>
                </a:cubicBezTo>
                <a:cubicBezTo>
                  <a:pt x="2185" y="672"/>
                  <a:pt x="1943" y="620"/>
                  <a:pt x="1769" y="680"/>
                </a:cubicBezTo>
                <a:cubicBezTo>
                  <a:pt x="1595" y="740"/>
                  <a:pt x="1383" y="922"/>
                  <a:pt x="1224" y="952"/>
                </a:cubicBezTo>
                <a:cubicBezTo>
                  <a:pt x="1065" y="982"/>
                  <a:pt x="959" y="861"/>
                  <a:pt x="816" y="861"/>
                </a:cubicBezTo>
                <a:cubicBezTo>
                  <a:pt x="673" y="861"/>
                  <a:pt x="491" y="937"/>
                  <a:pt x="363" y="952"/>
                </a:cubicBezTo>
                <a:cubicBezTo>
                  <a:pt x="235" y="967"/>
                  <a:pt x="90" y="1005"/>
                  <a:pt x="45" y="952"/>
                </a:cubicBezTo>
                <a:cubicBezTo>
                  <a:pt x="0" y="899"/>
                  <a:pt x="91" y="756"/>
                  <a:pt x="136" y="680"/>
                </a:cubicBezTo>
                <a:close/>
              </a:path>
            </a:pathLst>
          </a:custGeom>
          <a:solidFill>
            <a:srgbClr val="CC6600"/>
          </a:solidFill>
          <a:ln w="539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2987675" y="3770313"/>
            <a:ext cx="2305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E0E92D"/>
                </a:solidFill>
              </a:rPr>
              <a:t>Gluc-Bilirrubina (Bil.  Directa)</a:t>
            </a:r>
          </a:p>
        </p:txBody>
      </p:sp>
      <p:grpSp>
        <p:nvGrpSpPr>
          <p:cNvPr id="71690" name="Group 10"/>
          <p:cNvGrpSpPr>
            <a:grpSpLocks/>
          </p:cNvGrpSpPr>
          <p:nvPr/>
        </p:nvGrpSpPr>
        <p:grpSpPr bwMode="auto">
          <a:xfrm>
            <a:off x="6704013" y="1760538"/>
            <a:ext cx="1755775" cy="2268537"/>
            <a:chOff x="4223" y="1109"/>
            <a:chExt cx="1106" cy="1429"/>
          </a:xfrm>
        </p:grpSpPr>
        <p:sp>
          <p:nvSpPr>
            <p:cNvPr id="71691" name="Freeform 11"/>
            <p:cNvSpPr>
              <a:spLocks/>
            </p:cNvSpPr>
            <p:nvPr/>
          </p:nvSpPr>
          <p:spPr bwMode="auto">
            <a:xfrm>
              <a:off x="4223" y="1109"/>
              <a:ext cx="718" cy="1429"/>
            </a:xfrm>
            <a:custGeom>
              <a:avLst/>
              <a:gdLst/>
              <a:ahLst/>
              <a:cxnLst>
                <a:cxn ang="0">
                  <a:pos x="522" y="552"/>
                </a:cxn>
                <a:cxn ang="0">
                  <a:pos x="703" y="235"/>
                </a:cxn>
                <a:cxn ang="0">
                  <a:pos x="431" y="8"/>
                </a:cxn>
                <a:cxn ang="0">
                  <a:pos x="159" y="189"/>
                </a:cxn>
                <a:cxn ang="0">
                  <a:pos x="23" y="824"/>
                </a:cxn>
                <a:cxn ang="0">
                  <a:pos x="295" y="1323"/>
                </a:cxn>
                <a:cxn ang="0">
                  <a:pos x="522" y="1369"/>
                </a:cxn>
                <a:cxn ang="0">
                  <a:pos x="658" y="960"/>
                </a:cxn>
                <a:cxn ang="0">
                  <a:pos x="522" y="552"/>
                </a:cxn>
              </a:cxnLst>
              <a:rect l="0" t="0" r="r" b="b"/>
              <a:pathLst>
                <a:path w="718" h="1429">
                  <a:moveTo>
                    <a:pt x="522" y="552"/>
                  </a:moveTo>
                  <a:cubicBezTo>
                    <a:pt x="529" y="431"/>
                    <a:pt x="718" y="326"/>
                    <a:pt x="703" y="235"/>
                  </a:cubicBezTo>
                  <a:cubicBezTo>
                    <a:pt x="688" y="144"/>
                    <a:pt x="522" y="16"/>
                    <a:pt x="431" y="8"/>
                  </a:cubicBezTo>
                  <a:cubicBezTo>
                    <a:pt x="340" y="0"/>
                    <a:pt x="227" y="53"/>
                    <a:pt x="159" y="189"/>
                  </a:cubicBezTo>
                  <a:cubicBezTo>
                    <a:pt x="91" y="325"/>
                    <a:pt x="0" y="635"/>
                    <a:pt x="23" y="824"/>
                  </a:cubicBezTo>
                  <a:cubicBezTo>
                    <a:pt x="46" y="1013"/>
                    <a:pt x="212" y="1232"/>
                    <a:pt x="295" y="1323"/>
                  </a:cubicBezTo>
                  <a:cubicBezTo>
                    <a:pt x="378" y="1414"/>
                    <a:pt x="462" y="1429"/>
                    <a:pt x="522" y="1369"/>
                  </a:cubicBezTo>
                  <a:cubicBezTo>
                    <a:pt x="582" y="1309"/>
                    <a:pt x="658" y="1096"/>
                    <a:pt x="658" y="960"/>
                  </a:cubicBezTo>
                  <a:cubicBezTo>
                    <a:pt x="658" y="824"/>
                    <a:pt x="515" y="673"/>
                    <a:pt x="522" y="552"/>
                  </a:cubicBezTo>
                  <a:close/>
                </a:path>
              </a:pathLst>
            </a:custGeom>
            <a:solidFill>
              <a:srgbClr val="BC406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71692" name="Freeform 12"/>
            <p:cNvSpPr>
              <a:spLocks/>
            </p:cNvSpPr>
            <p:nvPr/>
          </p:nvSpPr>
          <p:spPr bwMode="auto">
            <a:xfrm>
              <a:off x="4740" y="1570"/>
              <a:ext cx="589" cy="634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363" y="90"/>
                </a:cxn>
                <a:cxn ang="0">
                  <a:pos x="589" y="634"/>
                </a:cxn>
              </a:cxnLst>
              <a:rect l="0" t="0" r="r" b="b"/>
              <a:pathLst>
                <a:path w="589" h="634">
                  <a:moveTo>
                    <a:pt x="0" y="90"/>
                  </a:moveTo>
                  <a:cubicBezTo>
                    <a:pt x="132" y="45"/>
                    <a:pt x="265" y="0"/>
                    <a:pt x="363" y="90"/>
                  </a:cubicBezTo>
                  <a:cubicBezTo>
                    <a:pt x="461" y="180"/>
                    <a:pt x="551" y="543"/>
                    <a:pt x="589" y="63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71693" name="Freeform 13"/>
            <p:cNvSpPr>
              <a:spLocks/>
            </p:cNvSpPr>
            <p:nvPr/>
          </p:nvSpPr>
          <p:spPr bwMode="auto">
            <a:xfrm>
              <a:off x="4835" y="1789"/>
              <a:ext cx="409" cy="416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227" y="53"/>
                </a:cxn>
                <a:cxn ang="0">
                  <a:pos x="409" y="416"/>
                </a:cxn>
              </a:cxnLst>
              <a:rect l="0" t="0" r="r" b="b"/>
              <a:pathLst>
                <a:path w="409" h="416">
                  <a:moveTo>
                    <a:pt x="0" y="99"/>
                  </a:moveTo>
                  <a:cubicBezTo>
                    <a:pt x="79" y="49"/>
                    <a:pt x="159" y="0"/>
                    <a:pt x="227" y="53"/>
                  </a:cubicBezTo>
                  <a:cubicBezTo>
                    <a:pt x="295" y="106"/>
                    <a:pt x="379" y="356"/>
                    <a:pt x="409" y="41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grpSp>
        <p:nvGrpSpPr>
          <p:cNvPr id="71694" name="Group 14"/>
          <p:cNvGrpSpPr>
            <a:grpSpLocks/>
          </p:cNvGrpSpPr>
          <p:nvPr/>
        </p:nvGrpSpPr>
        <p:grpSpPr bwMode="auto">
          <a:xfrm>
            <a:off x="4500563" y="4986338"/>
            <a:ext cx="1344612" cy="1871662"/>
            <a:chOff x="2850" y="3017"/>
            <a:chExt cx="847" cy="1179"/>
          </a:xfrm>
        </p:grpSpPr>
        <p:sp>
          <p:nvSpPr>
            <p:cNvPr id="71695" name="Freeform 15"/>
            <p:cNvSpPr>
              <a:spLocks/>
            </p:cNvSpPr>
            <p:nvPr/>
          </p:nvSpPr>
          <p:spPr bwMode="auto">
            <a:xfrm>
              <a:off x="2850" y="3017"/>
              <a:ext cx="756" cy="1179"/>
            </a:xfrm>
            <a:custGeom>
              <a:avLst/>
              <a:gdLst/>
              <a:ahLst/>
              <a:cxnLst>
                <a:cxn ang="0">
                  <a:pos x="121" y="0"/>
                </a:cxn>
                <a:cxn ang="0">
                  <a:pos x="121" y="272"/>
                </a:cxn>
                <a:cxn ang="0">
                  <a:pos x="348" y="363"/>
                </a:cxn>
                <a:cxn ang="0">
                  <a:pos x="529" y="363"/>
                </a:cxn>
                <a:cxn ang="0">
                  <a:pos x="574" y="544"/>
                </a:cxn>
                <a:cxn ang="0">
                  <a:pos x="75" y="590"/>
                </a:cxn>
                <a:cxn ang="0">
                  <a:pos x="121" y="862"/>
                </a:cxn>
                <a:cxn ang="0">
                  <a:pos x="665" y="907"/>
                </a:cxn>
                <a:cxn ang="0">
                  <a:pos x="665" y="1179"/>
                </a:cxn>
              </a:cxnLst>
              <a:rect l="0" t="0" r="r" b="b"/>
              <a:pathLst>
                <a:path w="756" h="1179">
                  <a:moveTo>
                    <a:pt x="121" y="0"/>
                  </a:moveTo>
                  <a:cubicBezTo>
                    <a:pt x="102" y="106"/>
                    <a:pt x="83" y="212"/>
                    <a:pt x="121" y="272"/>
                  </a:cubicBezTo>
                  <a:cubicBezTo>
                    <a:pt x="159" y="332"/>
                    <a:pt x="280" y="348"/>
                    <a:pt x="348" y="363"/>
                  </a:cubicBezTo>
                  <a:cubicBezTo>
                    <a:pt x="416" y="378"/>
                    <a:pt x="491" y="333"/>
                    <a:pt x="529" y="363"/>
                  </a:cubicBezTo>
                  <a:cubicBezTo>
                    <a:pt x="567" y="393"/>
                    <a:pt x="649" y="506"/>
                    <a:pt x="574" y="544"/>
                  </a:cubicBezTo>
                  <a:cubicBezTo>
                    <a:pt x="499" y="582"/>
                    <a:pt x="150" y="537"/>
                    <a:pt x="75" y="590"/>
                  </a:cubicBezTo>
                  <a:cubicBezTo>
                    <a:pt x="0" y="643"/>
                    <a:pt x="23" y="809"/>
                    <a:pt x="121" y="862"/>
                  </a:cubicBezTo>
                  <a:cubicBezTo>
                    <a:pt x="219" y="915"/>
                    <a:pt x="574" y="854"/>
                    <a:pt x="665" y="907"/>
                  </a:cubicBezTo>
                  <a:cubicBezTo>
                    <a:pt x="756" y="960"/>
                    <a:pt x="665" y="1134"/>
                    <a:pt x="665" y="1179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71696" name="Freeform 16"/>
            <p:cNvSpPr>
              <a:spLocks/>
            </p:cNvSpPr>
            <p:nvPr/>
          </p:nvSpPr>
          <p:spPr bwMode="auto">
            <a:xfrm>
              <a:off x="3016" y="3022"/>
              <a:ext cx="681" cy="1088"/>
            </a:xfrm>
            <a:custGeom>
              <a:avLst/>
              <a:gdLst/>
              <a:ahLst/>
              <a:cxnLst>
                <a:cxn ang="0">
                  <a:pos x="136" y="0"/>
                </a:cxn>
                <a:cxn ang="0">
                  <a:pos x="136" y="136"/>
                </a:cxn>
                <a:cxn ang="0">
                  <a:pos x="454" y="227"/>
                </a:cxn>
                <a:cxn ang="0">
                  <a:pos x="590" y="590"/>
                </a:cxn>
                <a:cxn ang="0">
                  <a:pos x="272" y="680"/>
                </a:cxn>
                <a:cxn ang="0">
                  <a:pos x="45" y="680"/>
                </a:cxn>
                <a:cxn ang="0">
                  <a:pos x="91" y="771"/>
                </a:cxn>
                <a:cxn ang="0">
                  <a:pos x="590" y="771"/>
                </a:cxn>
                <a:cxn ang="0">
                  <a:pos x="635" y="1088"/>
                </a:cxn>
              </a:cxnLst>
              <a:rect l="0" t="0" r="r" b="b"/>
              <a:pathLst>
                <a:path w="681" h="1088">
                  <a:moveTo>
                    <a:pt x="136" y="0"/>
                  </a:moveTo>
                  <a:cubicBezTo>
                    <a:pt x="109" y="49"/>
                    <a:pt x="83" y="98"/>
                    <a:pt x="136" y="136"/>
                  </a:cubicBezTo>
                  <a:cubicBezTo>
                    <a:pt x="189" y="174"/>
                    <a:pt x="378" y="151"/>
                    <a:pt x="454" y="227"/>
                  </a:cubicBezTo>
                  <a:cubicBezTo>
                    <a:pt x="530" y="303"/>
                    <a:pt x="620" y="514"/>
                    <a:pt x="590" y="590"/>
                  </a:cubicBezTo>
                  <a:cubicBezTo>
                    <a:pt x="560" y="666"/>
                    <a:pt x="363" y="665"/>
                    <a:pt x="272" y="680"/>
                  </a:cubicBezTo>
                  <a:cubicBezTo>
                    <a:pt x="181" y="695"/>
                    <a:pt x="75" y="665"/>
                    <a:pt x="45" y="680"/>
                  </a:cubicBezTo>
                  <a:cubicBezTo>
                    <a:pt x="15" y="695"/>
                    <a:pt x="0" y="756"/>
                    <a:pt x="91" y="771"/>
                  </a:cubicBezTo>
                  <a:cubicBezTo>
                    <a:pt x="182" y="786"/>
                    <a:pt x="499" y="718"/>
                    <a:pt x="590" y="771"/>
                  </a:cubicBezTo>
                  <a:cubicBezTo>
                    <a:pt x="681" y="824"/>
                    <a:pt x="628" y="1035"/>
                    <a:pt x="635" y="1088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71698" name="Text Box 18"/>
          <p:cNvSpPr txBox="1">
            <a:spLocks noChangeArrowheads="1"/>
          </p:cNvSpPr>
          <p:nvPr/>
        </p:nvSpPr>
        <p:spPr bwMode="auto">
          <a:xfrm rot="3769134">
            <a:off x="6732588" y="2492375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bg1"/>
                </a:solidFill>
              </a:rPr>
              <a:t>RIÑON</a:t>
            </a:r>
          </a:p>
        </p:txBody>
      </p:sp>
      <p:sp>
        <p:nvSpPr>
          <p:cNvPr id="71699" name="Text Box 19"/>
          <p:cNvSpPr txBox="1">
            <a:spLocks noChangeArrowheads="1"/>
          </p:cNvSpPr>
          <p:nvPr/>
        </p:nvSpPr>
        <p:spPr bwMode="auto">
          <a:xfrm>
            <a:off x="5076825" y="4292600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BILIS</a:t>
            </a:r>
          </a:p>
        </p:txBody>
      </p:sp>
      <p:sp>
        <p:nvSpPr>
          <p:cNvPr id="71700" name="Text Box 20"/>
          <p:cNvSpPr txBox="1">
            <a:spLocks noChangeArrowheads="1"/>
          </p:cNvSpPr>
          <p:nvPr/>
        </p:nvSpPr>
        <p:spPr bwMode="auto">
          <a:xfrm>
            <a:off x="7667625" y="4292600"/>
            <a:ext cx="136842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URO-BG</a:t>
            </a:r>
          </a:p>
        </p:txBody>
      </p:sp>
      <p:sp>
        <p:nvSpPr>
          <p:cNvPr id="71701" name="Text Box 21"/>
          <p:cNvSpPr txBox="1">
            <a:spLocks noChangeArrowheads="1"/>
          </p:cNvSpPr>
          <p:nvPr/>
        </p:nvSpPr>
        <p:spPr bwMode="auto">
          <a:xfrm>
            <a:off x="7488238" y="5254625"/>
            <a:ext cx="1655762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UROBILINA</a:t>
            </a:r>
          </a:p>
        </p:txBody>
      </p:sp>
      <p:sp>
        <p:nvSpPr>
          <p:cNvPr id="71702" name="Text Box 22"/>
          <p:cNvSpPr txBox="1">
            <a:spLocks noChangeArrowheads="1"/>
          </p:cNvSpPr>
          <p:nvPr/>
        </p:nvSpPr>
        <p:spPr bwMode="auto">
          <a:xfrm>
            <a:off x="3276600" y="6308725"/>
            <a:ext cx="19431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ESTERCO-BG</a:t>
            </a:r>
          </a:p>
        </p:txBody>
      </p:sp>
      <p:sp>
        <p:nvSpPr>
          <p:cNvPr id="71703" name="Text Box 23"/>
          <p:cNvSpPr txBox="1">
            <a:spLocks noChangeArrowheads="1"/>
          </p:cNvSpPr>
          <p:nvPr/>
        </p:nvSpPr>
        <p:spPr bwMode="auto">
          <a:xfrm>
            <a:off x="179388" y="6308725"/>
            <a:ext cx="2446337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ESTERCOBILINA</a:t>
            </a:r>
          </a:p>
        </p:txBody>
      </p:sp>
      <p:sp>
        <p:nvSpPr>
          <p:cNvPr id="71705" name="Line 25"/>
          <p:cNvSpPr>
            <a:spLocks noChangeShapeType="1"/>
          </p:cNvSpPr>
          <p:nvPr/>
        </p:nvSpPr>
        <p:spPr bwMode="auto">
          <a:xfrm>
            <a:off x="3419475" y="1916113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1706" name="Line 26"/>
          <p:cNvSpPr>
            <a:spLocks noChangeShapeType="1"/>
          </p:cNvSpPr>
          <p:nvPr/>
        </p:nvSpPr>
        <p:spPr bwMode="auto">
          <a:xfrm>
            <a:off x="3419475" y="297815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1707" name="Line 27"/>
          <p:cNvSpPr>
            <a:spLocks noChangeShapeType="1"/>
          </p:cNvSpPr>
          <p:nvPr/>
        </p:nvSpPr>
        <p:spPr bwMode="auto">
          <a:xfrm>
            <a:off x="4932363" y="4418013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1708" name="AutoShape 28"/>
          <p:cNvSpPr>
            <a:spLocks noChangeArrowheads="1"/>
          </p:cNvSpPr>
          <p:nvPr/>
        </p:nvSpPr>
        <p:spPr bwMode="auto">
          <a:xfrm rot="15973132">
            <a:off x="2949575" y="3898900"/>
            <a:ext cx="801688" cy="2452688"/>
          </a:xfrm>
          <a:custGeom>
            <a:avLst/>
            <a:gdLst>
              <a:gd name="G0" fmla="+- 13751 0 0"/>
              <a:gd name="G1" fmla="+- 4781 0 0"/>
              <a:gd name="G2" fmla="+- 12158 0 4781"/>
              <a:gd name="G3" fmla="+- G2 0 4781"/>
              <a:gd name="G4" fmla="*/ G3 32768 32059"/>
              <a:gd name="G5" fmla="*/ G4 1 2"/>
              <a:gd name="G6" fmla="+- 21600 0 13751"/>
              <a:gd name="G7" fmla="*/ G6 4781 6079"/>
              <a:gd name="G8" fmla="+- G7 13751 0"/>
              <a:gd name="T0" fmla="*/ 13751 w 21600"/>
              <a:gd name="T1" fmla="*/ 0 h 21600"/>
              <a:gd name="T2" fmla="*/ 13751 w 21600"/>
              <a:gd name="T3" fmla="*/ 12158 h 21600"/>
              <a:gd name="T4" fmla="*/ 132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3751" y="0"/>
                </a:lnTo>
                <a:lnTo>
                  <a:pt x="13751" y="4781"/>
                </a:lnTo>
                <a:lnTo>
                  <a:pt x="12427" y="4781"/>
                </a:lnTo>
                <a:cubicBezTo>
                  <a:pt x="5564" y="4781"/>
                  <a:pt x="0" y="8084"/>
                  <a:pt x="0" y="12158"/>
                </a:cubicBezTo>
                <a:lnTo>
                  <a:pt x="0" y="21600"/>
                </a:lnTo>
                <a:lnTo>
                  <a:pt x="2653" y="21600"/>
                </a:lnTo>
                <a:lnTo>
                  <a:pt x="2653" y="12158"/>
                </a:lnTo>
                <a:cubicBezTo>
                  <a:pt x="2653" y="9518"/>
                  <a:pt x="7029" y="7377"/>
                  <a:pt x="12427" y="7377"/>
                </a:cubicBezTo>
                <a:lnTo>
                  <a:pt x="13751" y="7377"/>
                </a:lnTo>
                <a:lnTo>
                  <a:pt x="13751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71709" name="AutoShape 29"/>
          <p:cNvSpPr>
            <a:spLocks noChangeArrowheads="1"/>
          </p:cNvSpPr>
          <p:nvPr/>
        </p:nvSpPr>
        <p:spPr bwMode="auto">
          <a:xfrm rot="5400000">
            <a:off x="5293519" y="6284119"/>
            <a:ext cx="261938" cy="742950"/>
          </a:xfrm>
          <a:prstGeom prst="curvedLeftArrow">
            <a:avLst>
              <a:gd name="adj1" fmla="val 56727"/>
              <a:gd name="adj2" fmla="val 11345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71710" name="Line 30"/>
          <p:cNvSpPr>
            <a:spLocks noChangeShapeType="1"/>
          </p:cNvSpPr>
          <p:nvPr/>
        </p:nvSpPr>
        <p:spPr bwMode="auto">
          <a:xfrm flipH="1">
            <a:off x="2627313" y="6524625"/>
            <a:ext cx="504825" cy="0"/>
          </a:xfrm>
          <a:prstGeom prst="line">
            <a:avLst/>
          </a:prstGeom>
          <a:noFill/>
          <a:ln w="476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1711" name="Line 31"/>
          <p:cNvSpPr>
            <a:spLocks noChangeShapeType="1"/>
          </p:cNvSpPr>
          <p:nvPr/>
        </p:nvSpPr>
        <p:spPr bwMode="auto">
          <a:xfrm>
            <a:off x="8459788" y="3716338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1712" name="Line 32"/>
          <p:cNvSpPr>
            <a:spLocks noChangeShapeType="1"/>
          </p:cNvSpPr>
          <p:nvPr/>
        </p:nvSpPr>
        <p:spPr bwMode="auto">
          <a:xfrm>
            <a:off x="8459788" y="4724400"/>
            <a:ext cx="0" cy="5397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1713" name="Text Box 33"/>
          <p:cNvSpPr txBox="1">
            <a:spLocks noChangeArrowheads="1"/>
          </p:cNvSpPr>
          <p:nvPr/>
        </p:nvSpPr>
        <p:spPr bwMode="auto">
          <a:xfrm>
            <a:off x="1547813" y="5300663"/>
            <a:ext cx="19431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ESTERCO-BG</a:t>
            </a:r>
          </a:p>
        </p:txBody>
      </p:sp>
      <p:sp>
        <p:nvSpPr>
          <p:cNvPr id="71714" name="AutoShape 34"/>
          <p:cNvSpPr>
            <a:spLocks noChangeArrowheads="1"/>
          </p:cNvSpPr>
          <p:nvPr/>
        </p:nvSpPr>
        <p:spPr bwMode="auto">
          <a:xfrm rot="4646389">
            <a:off x="6338888" y="2454275"/>
            <a:ext cx="496888" cy="287337"/>
          </a:xfrm>
          <a:custGeom>
            <a:avLst/>
            <a:gdLst>
              <a:gd name="G0" fmla="+- 14438 0 0"/>
              <a:gd name="G1" fmla="+- 3808 0 0"/>
              <a:gd name="G2" fmla="+- 12158 0 3808"/>
              <a:gd name="G3" fmla="+- G2 0 3808"/>
              <a:gd name="G4" fmla="*/ G3 32768 32059"/>
              <a:gd name="G5" fmla="*/ G4 1 2"/>
              <a:gd name="G6" fmla="+- 21600 0 14438"/>
              <a:gd name="G7" fmla="*/ G6 3808 6079"/>
              <a:gd name="G8" fmla="+- G7 14438 0"/>
              <a:gd name="T0" fmla="*/ 14438 w 21600"/>
              <a:gd name="T1" fmla="*/ 0 h 21600"/>
              <a:gd name="T2" fmla="*/ 14438 w 21600"/>
              <a:gd name="T3" fmla="*/ 12158 h 21600"/>
              <a:gd name="T4" fmla="*/ 2321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4438" y="0"/>
                </a:lnTo>
                <a:lnTo>
                  <a:pt x="14438" y="3808"/>
                </a:lnTo>
                <a:lnTo>
                  <a:pt x="12427" y="3808"/>
                </a:lnTo>
                <a:cubicBezTo>
                  <a:pt x="5564" y="3808"/>
                  <a:pt x="0" y="7546"/>
                  <a:pt x="0" y="12158"/>
                </a:cubicBezTo>
                <a:lnTo>
                  <a:pt x="0" y="21600"/>
                </a:lnTo>
                <a:lnTo>
                  <a:pt x="4642" y="21600"/>
                </a:lnTo>
                <a:lnTo>
                  <a:pt x="4642" y="12158"/>
                </a:lnTo>
                <a:cubicBezTo>
                  <a:pt x="4642" y="10055"/>
                  <a:pt x="8127" y="8350"/>
                  <a:pt x="12427" y="8350"/>
                </a:cubicBezTo>
                <a:lnTo>
                  <a:pt x="14438" y="8350"/>
                </a:lnTo>
                <a:lnTo>
                  <a:pt x="14438" y="12158"/>
                </a:lnTo>
                <a:close/>
              </a:path>
            </a:pathLst>
          </a:cu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71718" name="Rectangle 38"/>
          <p:cNvSpPr>
            <a:spLocks noChangeArrowheads="1"/>
          </p:cNvSpPr>
          <p:nvPr/>
        </p:nvSpPr>
        <p:spPr bwMode="auto">
          <a:xfrm>
            <a:off x="539750" y="44450"/>
            <a:ext cx="8229600" cy="936625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200" b="1">
                <a:solidFill>
                  <a:schemeClr val="tx2"/>
                </a:solidFill>
              </a:rPr>
              <a:t>Ictericia por Obstrucción Biliar</a:t>
            </a:r>
          </a:p>
        </p:txBody>
      </p:sp>
      <p:sp>
        <p:nvSpPr>
          <p:cNvPr id="71719" name="AutoShape 39"/>
          <p:cNvSpPr>
            <a:spLocks noChangeArrowheads="1"/>
          </p:cNvSpPr>
          <p:nvPr/>
        </p:nvSpPr>
        <p:spPr bwMode="auto">
          <a:xfrm>
            <a:off x="4932363" y="4149725"/>
            <a:ext cx="863600" cy="792163"/>
          </a:xfrm>
          <a:custGeom>
            <a:avLst/>
            <a:gdLst>
              <a:gd name="G0" fmla="+- 102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8066" y="17346"/>
                </a:moveTo>
                <a:cubicBezTo>
                  <a:pt x="19684" y="15549"/>
                  <a:pt x="20580" y="13217"/>
                  <a:pt x="20580" y="10800"/>
                </a:cubicBezTo>
                <a:cubicBezTo>
                  <a:pt x="20580" y="5398"/>
                  <a:pt x="16201" y="1020"/>
                  <a:pt x="10800" y="1020"/>
                </a:cubicBezTo>
                <a:cubicBezTo>
                  <a:pt x="8382" y="1019"/>
                  <a:pt x="6050" y="1915"/>
                  <a:pt x="4253" y="3533"/>
                </a:cubicBezTo>
                <a:close/>
                <a:moveTo>
                  <a:pt x="3533" y="4253"/>
                </a:moveTo>
                <a:cubicBezTo>
                  <a:pt x="1915" y="6050"/>
                  <a:pt x="1020" y="8382"/>
                  <a:pt x="1020" y="10799"/>
                </a:cubicBezTo>
                <a:cubicBezTo>
                  <a:pt x="1020" y="16201"/>
                  <a:pt x="5398" y="20580"/>
                  <a:pt x="10800" y="20580"/>
                </a:cubicBezTo>
                <a:cubicBezTo>
                  <a:pt x="13217" y="20580"/>
                  <a:pt x="15549" y="19684"/>
                  <a:pt x="17346" y="18066"/>
                </a:cubicBezTo>
                <a:close/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71720" name="Text Box 40"/>
          <p:cNvSpPr txBox="1">
            <a:spLocks noChangeArrowheads="1"/>
          </p:cNvSpPr>
          <p:nvPr/>
        </p:nvSpPr>
        <p:spPr bwMode="auto">
          <a:xfrm>
            <a:off x="7885113" y="4005263"/>
            <a:ext cx="720725" cy="101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000">
                <a:solidFill>
                  <a:srgbClr val="FF3300"/>
                </a:solidFill>
              </a:rPr>
              <a:t>X</a:t>
            </a:r>
          </a:p>
        </p:txBody>
      </p:sp>
      <p:sp>
        <p:nvSpPr>
          <p:cNvPr id="71721" name="Text Box 41"/>
          <p:cNvSpPr txBox="1">
            <a:spLocks noChangeArrowheads="1"/>
          </p:cNvSpPr>
          <p:nvPr/>
        </p:nvSpPr>
        <p:spPr bwMode="auto">
          <a:xfrm>
            <a:off x="8027988" y="5013325"/>
            <a:ext cx="720725" cy="101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000">
                <a:solidFill>
                  <a:srgbClr val="FF3300"/>
                </a:solidFill>
              </a:rPr>
              <a:t>X</a:t>
            </a:r>
          </a:p>
        </p:txBody>
      </p:sp>
      <p:sp>
        <p:nvSpPr>
          <p:cNvPr id="71722" name="Text Box 42"/>
          <p:cNvSpPr txBox="1">
            <a:spLocks noChangeArrowheads="1"/>
          </p:cNvSpPr>
          <p:nvPr/>
        </p:nvSpPr>
        <p:spPr bwMode="auto">
          <a:xfrm>
            <a:off x="1908175" y="5013325"/>
            <a:ext cx="720725" cy="101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000">
                <a:solidFill>
                  <a:srgbClr val="FF3300"/>
                </a:solidFill>
              </a:rPr>
              <a:t>X</a:t>
            </a:r>
          </a:p>
        </p:txBody>
      </p:sp>
      <p:sp>
        <p:nvSpPr>
          <p:cNvPr id="71723" name="Text Box 43"/>
          <p:cNvSpPr txBox="1">
            <a:spLocks noChangeArrowheads="1"/>
          </p:cNvSpPr>
          <p:nvPr/>
        </p:nvSpPr>
        <p:spPr bwMode="auto">
          <a:xfrm>
            <a:off x="3851275" y="5942013"/>
            <a:ext cx="720725" cy="101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000">
                <a:solidFill>
                  <a:srgbClr val="FF3300"/>
                </a:solidFill>
              </a:rPr>
              <a:t>X</a:t>
            </a:r>
          </a:p>
        </p:txBody>
      </p:sp>
      <p:sp>
        <p:nvSpPr>
          <p:cNvPr id="71724" name="Text Box 44"/>
          <p:cNvSpPr txBox="1">
            <a:spLocks noChangeArrowheads="1"/>
          </p:cNvSpPr>
          <p:nvPr/>
        </p:nvSpPr>
        <p:spPr bwMode="auto">
          <a:xfrm>
            <a:off x="827088" y="5942013"/>
            <a:ext cx="720725" cy="101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000">
                <a:solidFill>
                  <a:srgbClr val="FF3300"/>
                </a:solidFill>
              </a:rPr>
              <a:t>X</a:t>
            </a:r>
          </a:p>
        </p:txBody>
      </p:sp>
      <p:pic>
        <p:nvPicPr>
          <p:cNvPr id="71726" name="Picture 46" descr="AR10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4294981" y="1834357"/>
            <a:ext cx="968375" cy="414338"/>
          </a:xfrm>
          <a:prstGeom prst="rect">
            <a:avLst/>
          </a:prstGeom>
          <a:noFill/>
        </p:spPr>
      </p:pic>
      <p:sp>
        <p:nvSpPr>
          <p:cNvPr id="71727" name="Text Box 47"/>
          <p:cNvSpPr txBox="1">
            <a:spLocks noChangeArrowheads="1"/>
          </p:cNvSpPr>
          <p:nvPr/>
        </p:nvSpPr>
        <p:spPr bwMode="auto">
          <a:xfrm>
            <a:off x="4930775" y="1773238"/>
            <a:ext cx="2089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solidFill>
                  <a:srgbClr val="FF3300"/>
                </a:solidFill>
              </a:rPr>
              <a:t>BILIRRUBINA Directa</a:t>
            </a:r>
          </a:p>
        </p:txBody>
      </p:sp>
      <p:sp>
        <p:nvSpPr>
          <p:cNvPr id="71728" name="Text Box 48"/>
          <p:cNvSpPr txBox="1">
            <a:spLocks noChangeArrowheads="1"/>
          </p:cNvSpPr>
          <p:nvPr/>
        </p:nvSpPr>
        <p:spPr bwMode="auto">
          <a:xfrm>
            <a:off x="1403350" y="1844675"/>
            <a:ext cx="935038" cy="914400"/>
          </a:xfrm>
          <a:prstGeom prst="rect">
            <a:avLst/>
          </a:prstGeom>
          <a:solidFill>
            <a:srgbClr val="F2F6A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5400" b="1">
                <a:solidFill>
                  <a:schemeClr val="accent2"/>
                </a:solidFill>
              </a:rPr>
              <a:t>=</a:t>
            </a:r>
          </a:p>
        </p:txBody>
      </p:sp>
      <p:sp>
        <p:nvSpPr>
          <p:cNvPr id="71729" name="Oval 49"/>
          <p:cNvSpPr>
            <a:spLocks noChangeArrowheads="1"/>
          </p:cNvSpPr>
          <p:nvPr/>
        </p:nvSpPr>
        <p:spPr bwMode="auto">
          <a:xfrm>
            <a:off x="6588125" y="1125538"/>
            <a:ext cx="2016125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Orina color caoba</a:t>
            </a:r>
          </a:p>
        </p:txBody>
      </p:sp>
      <p:pic>
        <p:nvPicPr>
          <p:cNvPr id="71730" name="Picture 50" descr="ARRWC220"/>
          <p:cNvPicPr>
            <a:picLocks noChangeAspect="1" noChangeArrowheads="1"/>
          </p:cNvPicPr>
          <p:nvPr/>
        </p:nvPicPr>
        <p:blipFill>
          <a:blip r:embed="rId3">
            <a:lum bright="-42000"/>
          </a:blip>
          <a:srcRect/>
          <a:stretch>
            <a:fillRect/>
          </a:stretch>
        </p:blipFill>
        <p:spPr bwMode="auto">
          <a:xfrm>
            <a:off x="4572000" y="2349500"/>
            <a:ext cx="865188" cy="1209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1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6" dur="2000"/>
                                        <p:tgtEl>
                                          <p:spTgt spid="71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71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71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71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71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71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7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71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71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71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71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71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6" dur="500"/>
                                        <p:tgtEl>
                                          <p:spTgt spid="71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9" dur="500"/>
                                        <p:tgtEl>
                                          <p:spTgt spid="71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71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71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2" dur="500"/>
                                        <p:tgtEl>
                                          <p:spTgt spid="71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5" dur="500"/>
                                        <p:tgtEl>
                                          <p:spTgt spid="71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8" dur="500"/>
                                        <p:tgtEl>
                                          <p:spTgt spid="71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1" dur="500"/>
                                        <p:tgtEl>
                                          <p:spTgt spid="71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4" dur="500"/>
                                        <p:tgtEl>
                                          <p:spTgt spid="71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7" dur="500"/>
                                        <p:tgtEl>
                                          <p:spTgt spid="71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0" dur="500"/>
                                        <p:tgtEl>
                                          <p:spTgt spid="71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3" dur="500"/>
                                        <p:tgtEl>
                                          <p:spTgt spid="71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5" grpId="0" animBg="1"/>
      <p:bldP spid="71686" grpId="0" animBg="1"/>
      <p:bldP spid="71687" grpId="0" animBg="1"/>
      <p:bldP spid="71689" grpId="0"/>
      <p:bldP spid="71698" grpId="0"/>
      <p:bldP spid="71699" grpId="0"/>
      <p:bldP spid="71700" grpId="0" animBg="1"/>
      <p:bldP spid="71701" grpId="0" animBg="1"/>
      <p:bldP spid="71702" grpId="0" animBg="1"/>
      <p:bldP spid="71703" grpId="0" animBg="1"/>
      <p:bldP spid="71705" grpId="0" animBg="1"/>
      <p:bldP spid="71706" grpId="0" animBg="1"/>
      <p:bldP spid="71707" grpId="0" animBg="1"/>
      <p:bldP spid="71708" grpId="0" animBg="1"/>
      <p:bldP spid="71709" grpId="0" animBg="1"/>
      <p:bldP spid="71710" grpId="0" animBg="1"/>
      <p:bldP spid="71711" grpId="0" animBg="1"/>
      <p:bldP spid="71712" grpId="0" animBg="1"/>
      <p:bldP spid="71713" grpId="0" animBg="1"/>
      <p:bldP spid="71714" grpId="0" animBg="1"/>
      <p:bldP spid="71718" grpId="0" animBg="1"/>
      <p:bldP spid="71719" grpId="0" animBg="1"/>
      <p:bldP spid="71720" grpId="0" animBg="1"/>
      <p:bldP spid="71721" grpId="0" animBg="1"/>
      <p:bldP spid="71722" grpId="0" animBg="1"/>
      <p:bldP spid="71723" grpId="0" animBg="1"/>
      <p:bldP spid="71724" grpId="0" animBg="1"/>
      <p:bldP spid="71727" grpId="0"/>
      <p:bldP spid="71728" grpId="0" animBg="1"/>
      <p:bldP spid="717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folHlink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4000"/>
              <a:t>En la biosíntesis del HEMO se consideran 3 etapas:</a:t>
            </a:r>
          </a:p>
        </p:txBody>
      </p:sp>
      <p:sp>
        <p:nvSpPr>
          <p:cNvPr id="45059" name="Rectangle 3" descr="25%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  <a:pattFill prst="pct25">
            <a:fgClr>
              <a:schemeClr val="folHlink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/>
              <a:t>Biosíntesis del ácido </a:t>
            </a:r>
            <a:r>
              <a:rPr lang="es-ES">
                <a:latin typeface="Symbol" pitchFamily="18" charset="2"/>
              </a:rPr>
              <a:t>d</a:t>
            </a:r>
            <a:r>
              <a:rPr lang="es-ES"/>
              <a:t>-Aminolevulínico</a:t>
            </a:r>
          </a:p>
          <a:p>
            <a:endParaRPr lang="es-ES"/>
          </a:p>
          <a:p>
            <a:endParaRPr lang="es-ES"/>
          </a:p>
          <a:p>
            <a:r>
              <a:rPr lang="es-ES"/>
              <a:t>Formación de Porfobilinógeno</a:t>
            </a:r>
          </a:p>
          <a:p>
            <a:endParaRPr lang="es-ES"/>
          </a:p>
          <a:p>
            <a:endParaRPr lang="es-ES"/>
          </a:p>
          <a:p>
            <a:r>
              <a:rPr lang="es-ES"/>
              <a:t>Conversión de Porfobilinógeno en Hemo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nimBg="1"/>
      <p:bldP spid="4505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4" name="Rectangle 10"/>
          <p:cNvSpPr>
            <a:spLocks noGrp="1" noChangeArrowheads="1"/>
          </p:cNvSpPr>
          <p:nvPr>
            <p:ph type="title"/>
          </p:nvPr>
        </p:nvSpPr>
        <p:spPr>
          <a:solidFill>
            <a:srgbClr val="B7CDC5"/>
          </a:solidFill>
          <a:ln>
            <a:solidFill>
              <a:schemeClr val="hlink"/>
            </a:solidFill>
          </a:ln>
        </p:spPr>
        <p:txBody>
          <a:bodyPr/>
          <a:lstStyle/>
          <a:p>
            <a:r>
              <a:rPr lang="es-ES" sz="4000"/>
              <a:t>BIOSINTESIS DE ALA               (Acido </a:t>
            </a:r>
            <a:r>
              <a:rPr lang="es-ES" sz="4000">
                <a:latin typeface="Symbol" pitchFamily="18" charset="2"/>
              </a:rPr>
              <a:t>d</a:t>
            </a:r>
            <a:r>
              <a:rPr lang="es-ES" sz="4000"/>
              <a:t>-Aminolevulínico)</a:t>
            </a:r>
          </a:p>
        </p:txBody>
      </p:sp>
      <p:graphicFrame>
        <p:nvGraphicFramePr>
          <p:cNvPr id="16407" name="Object 23"/>
          <p:cNvGraphicFramePr>
            <a:graphicFrameLocks noChangeAspect="1"/>
          </p:cNvGraphicFramePr>
          <p:nvPr>
            <p:ph sz="half" idx="1"/>
          </p:nvPr>
        </p:nvGraphicFramePr>
        <p:xfrm>
          <a:off x="684213" y="2932113"/>
          <a:ext cx="5338762" cy="2225675"/>
        </p:xfrm>
        <a:graphic>
          <a:graphicData uri="http://schemas.openxmlformats.org/presentationml/2006/ole">
            <p:oleObj spid="_x0000_s16407" name="Image" r:id="rId3" imgW="5142857" imgH="5015873" progId="Photoshop.Image.9">
              <p:embed/>
            </p:oleObj>
          </a:graphicData>
        </a:graphic>
      </p:graphicFrame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684213" y="4797425"/>
            <a:ext cx="1223962" cy="396875"/>
          </a:xfrm>
          <a:prstGeom prst="rect">
            <a:avLst/>
          </a:prstGeom>
          <a:solidFill>
            <a:srgbClr val="F2F6A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Glicina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3779838" y="3933825"/>
            <a:ext cx="1728787" cy="457200"/>
          </a:xfrm>
          <a:prstGeom prst="rect">
            <a:avLst/>
          </a:prstGeom>
          <a:solidFill>
            <a:srgbClr val="F2F6A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spcAft>
                <a:spcPct val="45000"/>
              </a:spcAft>
            </a:pPr>
            <a:r>
              <a:rPr lang="es-ES" sz="2000" b="1"/>
              <a:t>ALAS-PPL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2124075" y="4724400"/>
            <a:ext cx="1800225" cy="396875"/>
          </a:xfrm>
          <a:prstGeom prst="rect">
            <a:avLst/>
          </a:prstGeom>
          <a:solidFill>
            <a:srgbClr val="F2F6A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Succinil-CoA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4284663" y="3284538"/>
            <a:ext cx="1223962" cy="396875"/>
          </a:xfrm>
          <a:prstGeom prst="rect">
            <a:avLst/>
          </a:prstGeom>
          <a:solidFill>
            <a:srgbClr val="F2F6A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CoA-SH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6588125" y="5445125"/>
            <a:ext cx="2016125" cy="519113"/>
          </a:xfrm>
          <a:prstGeom prst="rect">
            <a:avLst/>
          </a:prstGeom>
          <a:solidFill>
            <a:srgbClr val="F2F6A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/>
              <a:t>ALA</a:t>
            </a:r>
          </a:p>
        </p:txBody>
      </p:sp>
      <p:graphicFrame>
        <p:nvGraphicFramePr>
          <p:cNvPr id="16409" name="Object 25"/>
          <p:cNvGraphicFramePr>
            <a:graphicFrameLocks noChangeAspect="1"/>
          </p:cNvGraphicFramePr>
          <p:nvPr>
            <p:ph sz="half" idx="2"/>
          </p:nvPr>
        </p:nvGraphicFramePr>
        <p:xfrm>
          <a:off x="5795963" y="2420938"/>
          <a:ext cx="2819400" cy="2805112"/>
        </p:xfrm>
        <a:graphic>
          <a:graphicData uri="http://schemas.openxmlformats.org/presentationml/2006/ole">
            <p:oleObj spid="_x0000_s16409" name="Image" r:id="rId4" imgW="5142857" imgH="5015873" progId="Photoshop.Image.9">
              <p:embed/>
            </p:oleObj>
          </a:graphicData>
        </a:graphic>
      </p:graphicFrame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755650" y="3860800"/>
            <a:ext cx="1152525" cy="6477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6412" name="Rectangle 28"/>
          <p:cNvSpPr>
            <a:spLocks noChangeArrowheads="1"/>
          </p:cNvSpPr>
          <p:nvPr/>
        </p:nvSpPr>
        <p:spPr bwMode="auto">
          <a:xfrm>
            <a:off x="6011863" y="3141663"/>
            <a:ext cx="647700" cy="50323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 rot="-1686081">
            <a:off x="3635375" y="4724400"/>
            <a:ext cx="2916238" cy="822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i="1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s-ES" sz="2400" b="1" i="1">
                <a:solidFill>
                  <a:schemeClr val="tx2"/>
                </a:solidFill>
              </a:rPr>
              <a:t>-Aminolevulinato sintasa</a:t>
            </a:r>
          </a:p>
        </p:txBody>
      </p:sp>
      <p:sp>
        <p:nvSpPr>
          <p:cNvPr id="16413" name="Oval 29"/>
          <p:cNvSpPr>
            <a:spLocks noChangeArrowheads="1"/>
          </p:cNvSpPr>
          <p:nvPr/>
        </p:nvSpPr>
        <p:spPr bwMode="auto">
          <a:xfrm>
            <a:off x="5076825" y="6092825"/>
            <a:ext cx="3816350" cy="7651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/>
              <a:t>A</a:t>
            </a:r>
            <a:r>
              <a:rPr lang="es-ES_tradnl"/>
              <a:t>C.DELTA </a:t>
            </a:r>
            <a:r>
              <a:rPr lang="es-ES_tradnl" b="1"/>
              <a:t>A</a:t>
            </a:r>
            <a:r>
              <a:rPr lang="es-ES_tradnl"/>
              <a:t>MINO </a:t>
            </a:r>
            <a:r>
              <a:rPr lang="es-ES_tradnl" b="1"/>
              <a:t>L</a:t>
            </a:r>
            <a:r>
              <a:rPr lang="es-ES_tradnl"/>
              <a:t>EVULINICO</a:t>
            </a:r>
            <a:endParaRPr lang="es-ES"/>
          </a:p>
        </p:txBody>
      </p:sp>
      <p:sp>
        <p:nvSpPr>
          <p:cNvPr id="16414" name="Oval 30"/>
          <p:cNvSpPr>
            <a:spLocks noChangeArrowheads="1"/>
          </p:cNvSpPr>
          <p:nvPr/>
        </p:nvSpPr>
        <p:spPr bwMode="auto">
          <a:xfrm>
            <a:off x="3635375" y="1412875"/>
            <a:ext cx="2663825" cy="1081088"/>
          </a:xfrm>
          <a:prstGeom prst="ellipse">
            <a:avLst/>
          </a:prstGeom>
          <a:solidFill>
            <a:srgbClr val="E0E92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/>
              <a:t>EN MITOCONDRIA</a:t>
            </a:r>
            <a:endParaRPr lang="es-ES" sz="2000" b="1"/>
          </a:p>
        </p:txBody>
      </p:sp>
      <p:sp>
        <p:nvSpPr>
          <p:cNvPr id="16415" name="Rectangle 31"/>
          <p:cNvSpPr>
            <a:spLocks noChangeArrowheads="1"/>
          </p:cNvSpPr>
          <p:nvPr/>
        </p:nvSpPr>
        <p:spPr bwMode="auto">
          <a:xfrm>
            <a:off x="7092950" y="4508500"/>
            <a:ext cx="1366838" cy="6492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 animBg="1"/>
      <p:bldP spid="16396" grpId="0" animBg="1"/>
      <p:bldP spid="16397" grpId="0" animBg="1"/>
      <p:bldP spid="16398" grpId="0" animBg="1"/>
      <p:bldP spid="16399" grpId="0" animBg="1"/>
      <p:bldP spid="16400" grpId="0" animBg="1"/>
      <p:bldP spid="1640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folHlink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/>
              <a:t>ALA SINTASA</a:t>
            </a:r>
          </a:p>
        </p:txBody>
      </p:sp>
      <p:sp>
        <p:nvSpPr>
          <p:cNvPr id="32771" name="Rectangle 3" descr="20%"/>
          <p:cNvSpPr>
            <a:spLocks noGrp="1" noChangeArrowheads="1"/>
          </p:cNvSpPr>
          <p:nvPr>
            <p:ph type="body" idx="1"/>
          </p:nvPr>
        </p:nvSpPr>
        <p:spPr>
          <a:pattFill prst="pct20">
            <a:fgClr>
              <a:schemeClr val="folHlink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/>
              <a:t>Enzima  alostérica mitocondrial.</a:t>
            </a:r>
          </a:p>
          <a:p>
            <a:pPr>
              <a:lnSpc>
                <a:spcPct val="90000"/>
              </a:lnSpc>
            </a:pPr>
            <a:r>
              <a:rPr lang="es-ES"/>
              <a:t>Controla la velocidad de síntesis de porfirinas.</a:t>
            </a:r>
          </a:p>
          <a:p>
            <a:pPr>
              <a:lnSpc>
                <a:spcPct val="90000"/>
              </a:lnSpc>
            </a:pPr>
            <a:r>
              <a:rPr lang="es-ES"/>
              <a:t>Es inhibida por el hemo, Hemoglobina y Hemoproteínas.</a:t>
            </a:r>
          </a:p>
          <a:p>
            <a:pPr>
              <a:lnSpc>
                <a:spcPct val="90000"/>
              </a:lnSpc>
            </a:pPr>
            <a:r>
              <a:rPr lang="es-ES"/>
              <a:t>Es activada por hormonas esteroides, eritropoyetina, etanol y barbituratos. </a:t>
            </a:r>
          </a:p>
          <a:p>
            <a:pPr>
              <a:lnSpc>
                <a:spcPct val="90000"/>
              </a:lnSpc>
            </a:pPr>
            <a:r>
              <a:rPr lang="es-ES_tradnl"/>
              <a:t>El hemo inhibe la transcripción de la enzima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BIOSINTESIS DE PORFOBILINOGENO</a:t>
            </a:r>
          </a:p>
        </p:txBody>
      </p:sp>
      <p:graphicFrame>
        <p:nvGraphicFramePr>
          <p:cNvPr id="28681" name="Object 9"/>
          <p:cNvGraphicFramePr>
            <a:graphicFrameLocks noChangeAspect="1"/>
          </p:cNvGraphicFramePr>
          <p:nvPr>
            <p:ph sz="half" idx="1"/>
          </p:nvPr>
        </p:nvGraphicFramePr>
        <p:xfrm>
          <a:off x="34925" y="1600200"/>
          <a:ext cx="3689350" cy="4133850"/>
        </p:xfrm>
        <a:graphic>
          <a:graphicData uri="http://schemas.openxmlformats.org/presentationml/2006/ole">
            <p:oleObj spid="_x0000_s28681" name="Image" r:id="rId3" imgW="5257143" imgH="5892063" progId="Photoshop.Image.9">
              <p:embed/>
            </p:oleObj>
          </a:graphicData>
        </a:graphic>
      </p:graphicFrame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3492500" y="4292600"/>
            <a:ext cx="2160588" cy="71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 i="1"/>
              <a:t>Porfobilinógeno sintasa</a:t>
            </a:r>
          </a:p>
        </p:txBody>
      </p:sp>
      <p:sp>
        <p:nvSpPr>
          <p:cNvPr id="28680" name="Text Box 8" descr="20%"/>
          <p:cNvSpPr txBox="1">
            <a:spLocks noChangeArrowheads="1"/>
          </p:cNvSpPr>
          <p:nvPr/>
        </p:nvSpPr>
        <p:spPr bwMode="auto">
          <a:xfrm>
            <a:off x="971550" y="5805488"/>
            <a:ext cx="7272338" cy="406400"/>
          </a:xfrm>
          <a:prstGeom prst="rect">
            <a:avLst/>
          </a:prstGeom>
          <a:pattFill prst="pct20">
            <a:fgClr>
              <a:schemeClr val="folHlink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Enzima sensible al envenenamiento por metales pesados</a:t>
            </a:r>
          </a:p>
        </p:txBody>
      </p:sp>
      <p:grpSp>
        <p:nvGrpSpPr>
          <p:cNvPr id="28687" name="Group 15"/>
          <p:cNvGrpSpPr>
            <a:grpSpLocks/>
          </p:cNvGrpSpPr>
          <p:nvPr/>
        </p:nvGrpSpPr>
        <p:grpSpPr bwMode="auto">
          <a:xfrm>
            <a:off x="5691188" y="1989138"/>
            <a:ext cx="3452812" cy="3635375"/>
            <a:chOff x="3585" y="1253"/>
            <a:chExt cx="2175" cy="2290"/>
          </a:xfrm>
        </p:grpSpPr>
        <p:graphicFrame>
          <p:nvGraphicFramePr>
            <p:cNvPr id="28683" name="Object 11"/>
            <p:cNvGraphicFramePr>
              <a:graphicFrameLocks noChangeAspect="1"/>
            </p:cNvGraphicFramePr>
            <p:nvPr/>
          </p:nvGraphicFramePr>
          <p:xfrm>
            <a:off x="3585" y="1253"/>
            <a:ext cx="2175" cy="2071"/>
          </p:xfrm>
          <a:graphic>
            <a:graphicData uri="http://schemas.openxmlformats.org/presentationml/2006/ole">
              <p:oleObj spid="_x0000_s28683" name="Image" r:id="rId4" imgW="5257143" imgH="5892063" progId="Photoshop.Image.9">
                <p:embed/>
              </p:oleObj>
            </a:graphicData>
          </a:graphic>
        </p:graphicFrame>
        <p:sp>
          <p:nvSpPr>
            <p:cNvPr id="28677" name="Text Box 5"/>
            <p:cNvSpPr txBox="1">
              <a:spLocks noChangeArrowheads="1"/>
            </p:cNvSpPr>
            <p:nvPr/>
          </p:nvSpPr>
          <p:spPr bwMode="auto">
            <a:xfrm>
              <a:off x="3651" y="3249"/>
              <a:ext cx="1951" cy="294"/>
            </a:xfrm>
            <a:prstGeom prst="rect">
              <a:avLst/>
            </a:prstGeom>
            <a:solidFill>
              <a:srgbClr val="F2F6A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400" b="1"/>
                <a:t>Porfobilinógeno</a:t>
              </a:r>
            </a:p>
          </p:txBody>
        </p:sp>
      </p:grpSp>
      <p:sp>
        <p:nvSpPr>
          <p:cNvPr id="28685" name="AutoShape 13"/>
          <p:cNvSpPr>
            <a:spLocks noChangeArrowheads="1"/>
          </p:cNvSpPr>
          <p:nvPr/>
        </p:nvSpPr>
        <p:spPr bwMode="auto">
          <a:xfrm>
            <a:off x="3779838" y="3716338"/>
            <a:ext cx="2016125" cy="288925"/>
          </a:xfrm>
          <a:prstGeom prst="rightArrow">
            <a:avLst>
              <a:gd name="adj1" fmla="val 50000"/>
              <a:gd name="adj2" fmla="val 174451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28686" name="Oval 14"/>
          <p:cNvSpPr>
            <a:spLocks noChangeArrowheads="1"/>
          </p:cNvSpPr>
          <p:nvPr/>
        </p:nvSpPr>
        <p:spPr bwMode="auto">
          <a:xfrm>
            <a:off x="3635375" y="1412875"/>
            <a:ext cx="2663825" cy="1081088"/>
          </a:xfrm>
          <a:prstGeom prst="ellipse">
            <a:avLst/>
          </a:prstGeom>
          <a:solidFill>
            <a:srgbClr val="E0E92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/>
              <a:t>EN CITOSOL</a:t>
            </a:r>
            <a:endParaRPr lang="es-ES" sz="2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animBg="1"/>
      <p:bldP spid="28679" grpId="0" animBg="1"/>
      <p:bldP spid="2868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850900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FORMACION DE PORFIRINA</a:t>
            </a:r>
            <a:endParaRPr lang="es-ES" sz="3200" b="1"/>
          </a:p>
        </p:txBody>
      </p:sp>
      <p:grpSp>
        <p:nvGrpSpPr>
          <p:cNvPr id="94213" name="Group 5"/>
          <p:cNvGrpSpPr>
            <a:grpSpLocks/>
          </p:cNvGrpSpPr>
          <p:nvPr/>
        </p:nvGrpSpPr>
        <p:grpSpPr bwMode="auto">
          <a:xfrm>
            <a:off x="250825" y="2717800"/>
            <a:ext cx="3452813" cy="3635375"/>
            <a:chOff x="3585" y="1253"/>
            <a:chExt cx="2175" cy="2290"/>
          </a:xfrm>
        </p:grpSpPr>
        <p:graphicFrame>
          <p:nvGraphicFramePr>
            <p:cNvPr id="94214" name="Object 6"/>
            <p:cNvGraphicFramePr>
              <a:graphicFrameLocks noChangeAspect="1"/>
            </p:cNvGraphicFramePr>
            <p:nvPr/>
          </p:nvGraphicFramePr>
          <p:xfrm>
            <a:off x="3585" y="1253"/>
            <a:ext cx="2175" cy="2071"/>
          </p:xfrm>
          <a:graphic>
            <a:graphicData uri="http://schemas.openxmlformats.org/presentationml/2006/ole">
              <p:oleObj spid="_x0000_s94214" name="Image" r:id="rId3" imgW="5257143" imgH="5892063" progId="Photoshop.Image.9">
                <p:embed/>
              </p:oleObj>
            </a:graphicData>
          </a:graphic>
        </p:graphicFrame>
        <p:sp>
          <p:nvSpPr>
            <p:cNvPr id="94215" name="Text Box 7"/>
            <p:cNvSpPr txBox="1">
              <a:spLocks noChangeArrowheads="1"/>
            </p:cNvSpPr>
            <p:nvPr/>
          </p:nvSpPr>
          <p:spPr bwMode="auto">
            <a:xfrm>
              <a:off x="3651" y="3249"/>
              <a:ext cx="1951" cy="294"/>
            </a:xfrm>
            <a:prstGeom prst="rect">
              <a:avLst/>
            </a:prstGeom>
            <a:solidFill>
              <a:srgbClr val="F2F6A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400" b="1"/>
                <a:t>Porfobilinógeno</a:t>
              </a:r>
            </a:p>
          </p:txBody>
        </p:sp>
      </p:grpSp>
      <p:sp>
        <p:nvSpPr>
          <p:cNvPr id="94216" name="Rectangle 8"/>
          <p:cNvSpPr>
            <a:spLocks noChangeArrowheads="1"/>
          </p:cNvSpPr>
          <p:nvPr/>
        </p:nvSpPr>
        <p:spPr bwMode="auto">
          <a:xfrm>
            <a:off x="179388" y="3797300"/>
            <a:ext cx="577850" cy="792163"/>
          </a:xfrm>
          <a:prstGeom prst="rect">
            <a:avLst/>
          </a:prstGeom>
          <a:solidFill>
            <a:srgbClr val="E0E92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800" b="1"/>
              <a:t>4 </a:t>
            </a:r>
            <a:endParaRPr lang="es-ES" sz="2800" b="1"/>
          </a:p>
        </p:txBody>
      </p:sp>
      <p:sp>
        <p:nvSpPr>
          <p:cNvPr id="94217" name="Line 9"/>
          <p:cNvSpPr>
            <a:spLocks noChangeShapeType="1"/>
          </p:cNvSpPr>
          <p:nvPr/>
        </p:nvSpPr>
        <p:spPr bwMode="auto">
          <a:xfrm>
            <a:off x="3708400" y="4591050"/>
            <a:ext cx="108108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5003800" y="4157663"/>
            <a:ext cx="3095625" cy="1014412"/>
          </a:xfrm>
          <a:prstGeom prst="rect">
            <a:avLst/>
          </a:prstGeom>
          <a:solidFill>
            <a:srgbClr val="E0E92D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/>
              <a:t>ANILLO </a:t>
            </a:r>
          </a:p>
          <a:p>
            <a:pPr algn="ctr">
              <a:spcBef>
                <a:spcPct val="50000"/>
              </a:spcBef>
            </a:pPr>
            <a:r>
              <a:rPr lang="es-ES_tradnl" sz="2400" b="1"/>
              <a:t>TETRAPIRROLICO</a:t>
            </a:r>
            <a:endParaRPr lang="es-ES" sz="2400" b="1"/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3959225" y="5741988"/>
            <a:ext cx="5184775" cy="711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/>
              <a:t>. Se elimina el grupo NH</a:t>
            </a:r>
            <a:r>
              <a:rPr lang="es-ES_tradnl" sz="2000" b="1" baseline="-25000"/>
              <a:t>3</a:t>
            </a:r>
            <a:r>
              <a:rPr lang="es-ES_tradnl" sz="2000" b="1" baseline="30000"/>
              <a:t>+</a:t>
            </a:r>
            <a:r>
              <a:rPr lang="es-ES_tradnl" sz="2000" b="1"/>
              <a:t> de la cadena lateral y se forman puentes metilenos</a:t>
            </a:r>
            <a:endParaRPr lang="es-ES" sz="2000" b="1"/>
          </a:p>
        </p:txBody>
      </p:sp>
      <p:grpSp>
        <p:nvGrpSpPr>
          <p:cNvPr id="94225" name="Group 17"/>
          <p:cNvGrpSpPr>
            <a:grpSpLocks/>
          </p:cNvGrpSpPr>
          <p:nvPr/>
        </p:nvGrpSpPr>
        <p:grpSpPr bwMode="auto">
          <a:xfrm rot="-524871">
            <a:off x="323850" y="1709738"/>
            <a:ext cx="1366838" cy="1728787"/>
            <a:chOff x="340" y="572"/>
            <a:chExt cx="861" cy="1089"/>
          </a:xfrm>
        </p:grpSpPr>
        <p:sp>
          <p:nvSpPr>
            <p:cNvPr id="94220" name="Oval 12"/>
            <p:cNvSpPr>
              <a:spLocks noChangeArrowheads="1"/>
            </p:cNvSpPr>
            <p:nvPr/>
          </p:nvSpPr>
          <p:spPr bwMode="auto">
            <a:xfrm>
              <a:off x="340" y="572"/>
              <a:ext cx="861" cy="771"/>
            </a:xfrm>
            <a:prstGeom prst="ellipse">
              <a:avLst/>
            </a:prstGeom>
            <a:solidFill>
              <a:srgbClr val="EAB4E2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2000" b="1"/>
                <a:t>GRUPO</a:t>
              </a:r>
            </a:p>
            <a:p>
              <a:pPr algn="ctr"/>
              <a:r>
                <a:rPr lang="es-ES_tradnl" sz="2000" b="1"/>
                <a:t>ACETATO</a:t>
              </a:r>
              <a:endParaRPr lang="es-ES" sz="2000" b="1"/>
            </a:p>
          </p:txBody>
        </p:sp>
        <p:sp>
          <p:nvSpPr>
            <p:cNvPr id="94222" name="AutoShape 14"/>
            <p:cNvSpPr>
              <a:spLocks noChangeArrowheads="1"/>
            </p:cNvSpPr>
            <p:nvPr/>
          </p:nvSpPr>
          <p:spPr bwMode="auto">
            <a:xfrm>
              <a:off x="703" y="1343"/>
              <a:ext cx="136" cy="318"/>
            </a:xfrm>
            <a:prstGeom prst="downArrow">
              <a:avLst>
                <a:gd name="adj1" fmla="val 50000"/>
                <a:gd name="adj2" fmla="val 58456"/>
              </a:avLst>
            </a:prstGeom>
            <a:solidFill>
              <a:srgbClr val="EAB4E2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</p:grpSp>
      <p:grpSp>
        <p:nvGrpSpPr>
          <p:cNvPr id="94224" name="Group 16"/>
          <p:cNvGrpSpPr>
            <a:grpSpLocks/>
          </p:cNvGrpSpPr>
          <p:nvPr/>
        </p:nvGrpSpPr>
        <p:grpSpPr bwMode="auto">
          <a:xfrm rot="730672">
            <a:off x="1835150" y="1277938"/>
            <a:ext cx="1366838" cy="1728787"/>
            <a:chOff x="4286" y="845"/>
            <a:chExt cx="861" cy="1089"/>
          </a:xfrm>
        </p:grpSpPr>
        <p:sp>
          <p:nvSpPr>
            <p:cNvPr id="94221" name="Oval 13"/>
            <p:cNvSpPr>
              <a:spLocks noChangeArrowheads="1"/>
            </p:cNvSpPr>
            <p:nvPr/>
          </p:nvSpPr>
          <p:spPr bwMode="auto">
            <a:xfrm>
              <a:off x="4286" y="845"/>
              <a:ext cx="861" cy="771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2000" b="1"/>
                <a:t>GRUPO</a:t>
              </a:r>
            </a:p>
            <a:p>
              <a:pPr algn="ctr"/>
              <a:r>
                <a:rPr lang="es-ES_tradnl" sz="2000" b="1"/>
                <a:t>PROPILO</a:t>
              </a:r>
              <a:endParaRPr lang="es-ES" sz="2000" b="1"/>
            </a:p>
          </p:txBody>
        </p:sp>
        <p:sp>
          <p:nvSpPr>
            <p:cNvPr id="94223" name="AutoShape 15"/>
            <p:cNvSpPr>
              <a:spLocks noChangeArrowheads="1"/>
            </p:cNvSpPr>
            <p:nvPr/>
          </p:nvSpPr>
          <p:spPr bwMode="auto">
            <a:xfrm>
              <a:off x="4649" y="1616"/>
              <a:ext cx="136" cy="318"/>
            </a:xfrm>
            <a:prstGeom prst="downArrow">
              <a:avLst>
                <a:gd name="adj1" fmla="val 50000"/>
                <a:gd name="adj2" fmla="val 58456"/>
              </a:avLst>
            </a:prstGeom>
            <a:solidFill>
              <a:srgbClr val="00FF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SINTESIS DE PROTOFORFIRINA III</a:t>
            </a:r>
            <a:endParaRPr lang="es-ES" sz="3200" b="1"/>
          </a:p>
        </p:txBody>
      </p:sp>
      <p:sp>
        <p:nvSpPr>
          <p:cNvPr id="96261" name="Oval 5"/>
          <p:cNvSpPr>
            <a:spLocks noChangeArrowheads="1"/>
          </p:cNvSpPr>
          <p:nvPr/>
        </p:nvSpPr>
        <p:spPr bwMode="auto">
          <a:xfrm>
            <a:off x="323850" y="1709738"/>
            <a:ext cx="1366838" cy="1223962"/>
          </a:xfrm>
          <a:prstGeom prst="ellipse">
            <a:avLst/>
          </a:prstGeom>
          <a:solidFill>
            <a:srgbClr val="EAB4E2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/>
              <a:t>GRUPO</a:t>
            </a:r>
          </a:p>
          <a:p>
            <a:pPr algn="ctr"/>
            <a:r>
              <a:rPr lang="es-ES_tradnl" sz="2000" b="1"/>
              <a:t>ACETATO</a:t>
            </a:r>
            <a:endParaRPr lang="es-ES" sz="2000" b="1"/>
          </a:p>
        </p:txBody>
      </p:sp>
      <p:sp>
        <p:nvSpPr>
          <p:cNvPr id="96264" name="Oval 8"/>
          <p:cNvSpPr>
            <a:spLocks noChangeArrowheads="1"/>
          </p:cNvSpPr>
          <p:nvPr/>
        </p:nvSpPr>
        <p:spPr bwMode="auto">
          <a:xfrm>
            <a:off x="323850" y="4292600"/>
            <a:ext cx="1366838" cy="12239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/>
              <a:t>GRUPO</a:t>
            </a:r>
          </a:p>
          <a:p>
            <a:pPr algn="ctr"/>
            <a:r>
              <a:rPr lang="es-ES_tradnl" sz="2000" b="1"/>
              <a:t>PROPILO</a:t>
            </a:r>
            <a:endParaRPr lang="es-ES" sz="2000" b="1"/>
          </a:p>
        </p:txBody>
      </p:sp>
      <p:sp>
        <p:nvSpPr>
          <p:cNvPr id="96267" name="Oval 11"/>
          <p:cNvSpPr>
            <a:spLocks noChangeArrowheads="1"/>
          </p:cNvSpPr>
          <p:nvPr/>
        </p:nvSpPr>
        <p:spPr bwMode="auto">
          <a:xfrm>
            <a:off x="2916238" y="1773238"/>
            <a:ext cx="1366837" cy="1223962"/>
          </a:xfrm>
          <a:prstGeom prst="ellipse">
            <a:avLst/>
          </a:prstGeom>
          <a:solidFill>
            <a:srgbClr val="EAB4E2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/>
              <a:t>GRUPO</a:t>
            </a:r>
          </a:p>
          <a:p>
            <a:pPr algn="ctr"/>
            <a:r>
              <a:rPr lang="es-ES_tradnl" sz="2000" b="1"/>
              <a:t>METILO</a:t>
            </a:r>
            <a:endParaRPr lang="es-ES" sz="2000" b="1"/>
          </a:p>
        </p:txBody>
      </p:sp>
      <p:grpSp>
        <p:nvGrpSpPr>
          <p:cNvPr id="96271" name="Group 15"/>
          <p:cNvGrpSpPr>
            <a:grpSpLocks/>
          </p:cNvGrpSpPr>
          <p:nvPr/>
        </p:nvGrpSpPr>
        <p:grpSpPr bwMode="auto">
          <a:xfrm>
            <a:off x="1331913" y="2349500"/>
            <a:ext cx="1511300" cy="1223963"/>
            <a:chOff x="839" y="1480"/>
            <a:chExt cx="952" cy="771"/>
          </a:xfrm>
        </p:grpSpPr>
        <p:sp>
          <p:nvSpPr>
            <p:cNvPr id="96268" name="AutoShape 12"/>
            <p:cNvSpPr>
              <a:spLocks noChangeArrowheads="1"/>
            </p:cNvSpPr>
            <p:nvPr/>
          </p:nvSpPr>
          <p:spPr bwMode="auto">
            <a:xfrm rot="3535701">
              <a:off x="1179" y="1593"/>
              <a:ext cx="318" cy="181"/>
            </a:xfrm>
            <a:prstGeom prst="curvedDownArrow">
              <a:avLst>
                <a:gd name="adj1" fmla="val 35138"/>
                <a:gd name="adj2" fmla="val 70276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96266" name="AutoShape 10"/>
            <p:cNvSpPr>
              <a:spLocks noChangeArrowheads="1"/>
            </p:cNvSpPr>
            <p:nvPr/>
          </p:nvSpPr>
          <p:spPr bwMode="auto">
            <a:xfrm>
              <a:off x="1156" y="1480"/>
              <a:ext cx="635" cy="226"/>
            </a:xfrm>
            <a:prstGeom prst="rightArrow">
              <a:avLst>
                <a:gd name="adj1" fmla="val 50000"/>
                <a:gd name="adj2" fmla="val 7024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96269" name="Oval 13"/>
            <p:cNvSpPr>
              <a:spLocks noChangeArrowheads="1"/>
            </p:cNvSpPr>
            <p:nvPr/>
          </p:nvSpPr>
          <p:spPr bwMode="auto">
            <a:xfrm>
              <a:off x="1111" y="1888"/>
              <a:ext cx="454" cy="36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2000" b="1"/>
                <a:t>CO</a:t>
              </a:r>
              <a:r>
                <a:rPr lang="es-ES_tradnl" sz="2000" b="1" baseline="-25000"/>
                <a:t>2</a:t>
              </a:r>
              <a:endParaRPr lang="es-ES" sz="2000" b="1" baseline="-25000"/>
            </a:p>
          </p:txBody>
        </p:sp>
        <p:sp>
          <p:nvSpPr>
            <p:cNvPr id="96270" name="Rectangle 14"/>
            <p:cNvSpPr>
              <a:spLocks noChangeArrowheads="1"/>
            </p:cNvSpPr>
            <p:nvPr/>
          </p:nvSpPr>
          <p:spPr bwMode="auto">
            <a:xfrm>
              <a:off x="839" y="1979"/>
              <a:ext cx="227" cy="22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2400" b="1"/>
                <a:t>4</a:t>
              </a:r>
              <a:endParaRPr lang="es-ES" sz="2400" b="1"/>
            </a:p>
          </p:txBody>
        </p:sp>
      </p:grpSp>
      <p:sp>
        <p:nvSpPr>
          <p:cNvPr id="96273" name="AutoShape 17"/>
          <p:cNvSpPr>
            <a:spLocks noChangeArrowheads="1"/>
          </p:cNvSpPr>
          <p:nvPr/>
        </p:nvSpPr>
        <p:spPr bwMode="auto">
          <a:xfrm rot="3535701">
            <a:off x="1957388" y="5053013"/>
            <a:ext cx="565150" cy="355600"/>
          </a:xfrm>
          <a:prstGeom prst="curvedDownArrow">
            <a:avLst>
              <a:gd name="adj1" fmla="val 31786"/>
              <a:gd name="adj2" fmla="val 6357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96274" name="AutoShape 18"/>
          <p:cNvSpPr>
            <a:spLocks noChangeArrowheads="1"/>
          </p:cNvSpPr>
          <p:nvPr/>
        </p:nvSpPr>
        <p:spPr bwMode="auto">
          <a:xfrm>
            <a:off x="1882775" y="4868863"/>
            <a:ext cx="1249363" cy="401637"/>
          </a:xfrm>
          <a:prstGeom prst="rightArrow">
            <a:avLst>
              <a:gd name="adj1" fmla="val 50000"/>
              <a:gd name="adj2" fmla="val 777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96275" name="Oval 19"/>
          <p:cNvSpPr>
            <a:spLocks noChangeArrowheads="1"/>
          </p:cNvSpPr>
          <p:nvPr/>
        </p:nvSpPr>
        <p:spPr bwMode="auto">
          <a:xfrm>
            <a:off x="1692275" y="5661025"/>
            <a:ext cx="3024188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/>
              <a:t>CO</a:t>
            </a:r>
            <a:r>
              <a:rPr lang="es-ES_tradnl" sz="2000" b="1" baseline="-25000"/>
              <a:t>2</a:t>
            </a:r>
            <a:r>
              <a:rPr lang="es-ES_tradnl" sz="2000" b="1"/>
              <a:t> y OXIDACIONES</a:t>
            </a:r>
            <a:endParaRPr lang="es-ES" sz="2000" b="1" baseline="-25000"/>
          </a:p>
        </p:txBody>
      </p:sp>
      <p:sp>
        <p:nvSpPr>
          <p:cNvPr id="96276" name="Rectangle 20"/>
          <p:cNvSpPr>
            <a:spLocks noChangeArrowheads="1"/>
          </p:cNvSpPr>
          <p:nvPr/>
        </p:nvSpPr>
        <p:spPr bwMode="auto">
          <a:xfrm>
            <a:off x="1258888" y="5754688"/>
            <a:ext cx="446087" cy="4016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400" b="1"/>
              <a:t>2</a:t>
            </a:r>
            <a:endParaRPr lang="es-ES" sz="2400" b="1"/>
          </a:p>
        </p:txBody>
      </p:sp>
      <p:sp>
        <p:nvSpPr>
          <p:cNvPr id="96277" name="Oval 21"/>
          <p:cNvSpPr>
            <a:spLocks noChangeArrowheads="1"/>
          </p:cNvSpPr>
          <p:nvPr/>
        </p:nvSpPr>
        <p:spPr bwMode="auto">
          <a:xfrm>
            <a:off x="3492500" y="4365625"/>
            <a:ext cx="1366838" cy="12239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/>
              <a:t>GRUPO</a:t>
            </a:r>
          </a:p>
          <a:p>
            <a:pPr algn="ctr"/>
            <a:r>
              <a:rPr lang="es-ES_tradnl" sz="2000" b="1"/>
              <a:t>VINILO</a:t>
            </a:r>
            <a:endParaRPr lang="es-ES" sz="2000" b="1"/>
          </a:p>
        </p:txBody>
      </p:sp>
      <p:pic>
        <p:nvPicPr>
          <p:cNvPr id="96278" name="Picture 22" descr="BIOSINTESIS DEL HEM"/>
          <p:cNvPicPr>
            <a:picLocks noChangeAspect="1" noChangeArrowheads="1"/>
          </p:cNvPicPr>
          <p:nvPr/>
        </p:nvPicPr>
        <p:blipFill>
          <a:blip r:embed="rId2">
            <a:lum bright="-30000" contrast="40000"/>
          </a:blip>
          <a:srcRect l="56117" t="74596" r="-3909"/>
          <a:stretch>
            <a:fillRect/>
          </a:stretch>
        </p:blipFill>
        <p:spPr bwMode="auto">
          <a:xfrm>
            <a:off x="5148263" y="1628775"/>
            <a:ext cx="3635375" cy="381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6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62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6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6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BIOSINTESIS DEL HEM"/>
          <p:cNvPicPr>
            <a:picLocks noChangeAspect="1" noChangeArrowheads="1"/>
          </p:cNvPicPr>
          <p:nvPr/>
        </p:nvPicPr>
        <p:blipFill>
          <a:blip r:embed="rId2">
            <a:lum bright="-30000" contrast="40000"/>
          </a:blip>
          <a:srcRect l="56117" t="74596" r="-3909"/>
          <a:stretch>
            <a:fillRect/>
          </a:stretch>
        </p:blipFill>
        <p:spPr bwMode="auto">
          <a:xfrm>
            <a:off x="107950" y="1916113"/>
            <a:ext cx="3635375" cy="381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BIOSINTESIS DEL HEM"/>
          <p:cNvPicPr>
            <a:picLocks noChangeAspect="1" noChangeArrowheads="1"/>
          </p:cNvPicPr>
          <p:nvPr/>
        </p:nvPicPr>
        <p:blipFill>
          <a:blip r:embed="rId2">
            <a:lum bright="-30000" contrast="40000"/>
          </a:blip>
          <a:srcRect l="56117" t="41736" r="-3909" b="31177"/>
          <a:stretch>
            <a:fillRect/>
          </a:stretch>
        </p:blipFill>
        <p:spPr bwMode="auto">
          <a:xfrm>
            <a:off x="5329238" y="1916113"/>
            <a:ext cx="4067175" cy="379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50825" y="5554663"/>
            <a:ext cx="3097213" cy="466725"/>
          </a:xfrm>
          <a:prstGeom prst="rect">
            <a:avLst/>
          </a:prstGeom>
          <a:solidFill>
            <a:srgbClr val="F2F6A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Protoporfirina III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6156325" y="5373688"/>
            <a:ext cx="2160588" cy="466725"/>
          </a:xfrm>
          <a:prstGeom prst="rect">
            <a:avLst/>
          </a:prstGeom>
          <a:solidFill>
            <a:srgbClr val="F2F6A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HEMO</a:t>
            </a:r>
          </a:p>
        </p:txBody>
      </p:sp>
      <p:pic>
        <p:nvPicPr>
          <p:cNvPr id="26632" name="Picture 8" descr="AR100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789363"/>
            <a:ext cx="1704975" cy="531812"/>
          </a:xfrm>
          <a:prstGeom prst="rect">
            <a:avLst/>
          </a:prstGeom>
          <a:noFill/>
        </p:spPr>
      </p:pic>
      <p:sp>
        <p:nvSpPr>
          <p:cNvPr id="26633" name="Text Box 9"/>
          <p:cNvSpPr txBox="1">
            <a:spLocks noChangeArrowheads="1"/>
          </p:cNvSpPr>
          <p:nvPr/>
        </p:nvSpPr>
        <p:spPr bwMode="auto">
          <a:xfrm rot="-3118747">
            <a:off x="3517901" y="2609850"/>
            <a:ext cx="2195512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i="1"/>
              <a:t>Ferroquelatasa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995738" y="5157788"/>
            <a:ext cx="936625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FF3300"/>
                </a:solidFill>
              </a:rPr>
              <a:t>Fe</a:t>
            </a:r>
            <a:r>
              <a:rPr lang="es-ES" sz="2000" b="1" baseline="30000">
                <a:solidFill>
                  <a:srgbClr val="FF3300"/>
                </a:solidFill>
              </a:rPr>
              <a:t>2+</a:t>
            </a:r>
          </a:p>
        </p:txBody>
      </p:sp>
      <p:pic>
        <p:nvPicPr>
          <p:cNvPr id="26635" name="Picture 11" descr="ARRWC06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474008">
            <a:off x="3630613" y="4224338"/>
            <a:ext cx="708025" cy="1008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3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26631" grpId="0" animBg="1"/>
      <p:bldP spid="26633" grpId="0" animBg="1"/>
      <p:bldP spid="26634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</TotalTime>
  <Words>473</Words>
  <Application>Microsoft PowerPoint</Application>
  <PresentationFormat>Presentación en pantalla (4:3)</PresentationFormat>
  <Paragraphs>197</Paragraphs>
  <Slides>20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Arial</vt:lpstr>
      <vt:lpstr>Symbol</vt:lpstr>
      <vt:lpstr>Diseño predeterminado</vt:lpstr>
      <vt:lpstr>Adobe Photoshop Image</vt:lpstr>
      <vt:lpstr>Importancia del Hemo</vt:lpstr>
      <vt:lpstr>BIOSINTESIS DEL HEMO</vt:lpstr>
      <vt:lpstr>En la biosíntesis del HEMO se consideran 3 etapas:</vt:lpstr>
      <vt:lpstr>BIOSINTESIS DE ALA               (Acido d-Aminolevulínico)</vt:lpstr>
      <vt:lpstr>ALA SINTASA</vt:lpstr>
      <vt:lpstr>BIOSINTESIS DE PORFOBILINOGENO</vt:lpstr>
      <vt:lpstr>FORMACION DE PORFIRINA</vt:lpstr>
      <vt:lpstr>SINTESIS DE PROTOFORFIRINA III</vt:lpstr>
      <vt:lpstr>Diapositiva 9</vt:lpstr>
      <vt:lpstr>DEGRADACION DE HEMOGLOBINA</vt:lpstr>
      <vt:lpstr>Diapositiva 11</vt:lpstr>
      <vt:lpstr>DEGRADACION DEL HEMO</vt:lpstr>
      <vt:lpstr>ETAPA EN EL  SRE</vt:lpstr>
      <vt:lpstr>ETAPA HEPATICA Reacción de Conjugación de Bilirrubina</vt:lpstr>
      <vt:lpstr>ETAPA INTESTINAL</vt:lpstr>
      <vt:lpstr>Esquema de Degradación del HEMO</vt:lpstr>
      <vt:lpstr>DETERMINACION DE BILIRRUBINA CON FINES DIAGNOSTICOS</vt:lpstr>
      <vt:lpstr>Diapositiva 18</vt:lpstr>
      <vt:lpstr>Diapositiva 19</vt:lpstr>
      <vt:lpstr>Diapositiva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Irma</dc:creator>
  <cp:lastModifiedBy>Usuario</cp:lastModifiedBy>
  <cp:revision>64</cp:revision>
  <dcterms:created xsi:type="dcterms:W3CDTF">2006-10-24T20:56:51Z</dcterms:created>
  <dcterms:modified xsi:type="dcterms:W3CDTF">2012-10-15T16:20:48Z</dcterms:modified>
</cp:coreProperties>
</file>